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298" r:id="rId5"/>
    <p:sldId id="345" r:id="rId6"/>
    <p:sldId id="287" r:id="rId7"/>
    <p:sldId id="299" r:id="rId8"/>
    <p:sldId id="332" r:id="rId9"/>
    <p:sldId id="347" r:id="rId10"/>
    <p:sldId id="315" r:id="rId11"/>
    <p:sldId id="318" r:id="rId12"/>
    <p:sldId id="333" r:id="rId13"/>
    <p:sldId id="334" r:id="rId14"/>
    <p:sldId id="331" r:id="rId15"/>
    <p:sldId id="314" r:id="rId16"/>
    <p:sldId id="337" r:id="rId17"/>
    <p:sldId id="335" r:id="rId18"/>
    <p:sldId id="336" r:id="rId19"/>
    <p:sldId id="338" r:id="rId20"/>
    <p:sldId id="301" r:id="rId21"/>
    <p:sldId id="339" r:id="rId22"/>
    <p:sldId id="340" r:id="rId23"/>
    <p:sldId id="341" r:id="rId24"/>
    <p:sldId id="342" r:id="rId25"/>
    <p:sldId id="343" r:id="rId26"/>
    <p:sldId id="313" r:id="rId27"/>
    <p:sldId id="344" r:id="rId28"/>
    <p:sldId id="348" r:id="rId29"/>
    <p:sldId id="355" r:id="rId30"/>
    <p:sldId id="349" r:id="rId31"/>
    <p:sldId id="350" r:id="rId32"/>
    <p:sldId id="356" r:id="rId33"/>
    <p:sldId id="351" r:id="rId34"/>
    <p:sldId id="352" r:id="rId35"/>
    <p:sldId id="357" r:id="rId36"/>
    <p:sldId id="353" r:id="rId37"/>
    <p:sldId id="329" r:id="rId38"/>
    <p:sldId id="330" r:id="rId39"/>
    <p:sldId id="346" r:id="rId40"/>
    <p:sldId id="285" r:id="rId4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4D700-BCD5-47C1-AB63-87B81C4C04B4}">
          <p14:sldIdLst>
            <p14:sldId id="298"/>
            <p14:sldId id="345"/>
            <p14:sldId id="287"/>
            <p14:sldId id="299"/>
            <p14:sldId id="332"/>
            <p14:sldId id="347"/>
            <p14:sldId id="315"/>
            <p14:sldId id="318"/>
            <p14:sldId id="333"/>
            <p14:sldId id="334"/>
            <p14:sldId id="331"/>
            <p14:sldId id="314"/>
            <p14:sldId id="337"/>
            <p14:sldId id="335"/>
            <p14:sldId id="336"/>
            <p14:sldId id="338"/>
            <p14:sldId id="301"/>
            <p14:sldId id="339"/>
            <p14:sldId id="340"/>
            <p14:sldId id="341"/>
            <p14:sldId id="342"/>
            <p14:sldId id="343"/>
            <p14:sldId id="313"/>
            <p14:sldId id="344"/>
            <p14:sldId id="348"/>
            <p14:sldId id="355"/>
            <p14:sldId id="349"/>
            <p14:sldId id="350"/>
            <p14:sldId id="356"/>
            <p14:sldId id="351"/>
            <p14:sldId id="352"/>
            <p14:sldId id="357"/>
            <p14:sldId id="353"/>
            <p14:sldId id="329"/>
            <p14:sldId id="330"/>
            <p14:sldId id="346"/>
            <p14:sldId id="285"/>
          </p14:sldIdLst>
        </p14:section>
        <p14:section name="Appendix" id="{F602512F-A235-45EA-99A6-D001B529D03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F3C86-1422-3948-B8A8-CA5A5B3EB348}" v="1" dt="2025-05-23T19:54:22.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5"/>
  </p:normalViewPr>
  <p:slideViewPr>
    <p:cSldViewPr snapToGrid="0">
      <p:cViewPr varScale="1">
        <p:scale>
          <a:sx n="118" d="100"/>
          <a:sy n="118" d="100"/>
        </p:scale>
        <p:origin x="5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1</a:t>
            </a:fld>
            <a:endParaRPr lang="en-US"/>
          </a:p>
        </p:txBody>
      </p:sp>
    </p:spTree>
    <p:extLst>
      <p:ext uri="{BB962C8B-B14F-4D97-AF65-F5344CB8AC3E}">
        <p14:creationId xmlns:p14="http://schemas.microsoft.com/office/powerpoint/2010/main" val="325212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3C1D1-1A2A-577B-8394-AD12E1410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8687D4-71F8-65DC-DF97-5B4DDC484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A45E9-2368-3777-90FF-C1AFE31211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7CE2CD-46A2-841C-2E73-27EBFF75F85F}"/>
              </a:ext>
            </a:extLst>
          </p:cNvPr>
          <p:cNvSpPr>
            <a:spLocks noGrp="1"/>
          </p:cNvSpPr>
          <p:nvPr>
            <p:ph type="sldNum" sz="quarter" idx="5"/>
          </p:nvPr>
        </p:nvSpPr>
        <p:spPr/>
        <p:txBody>
          <a:bodyPr/>
          <a:lstStyle/>
          <a:p>
            <a:fld id="{C5DB341C-843E-6244-9C40-DD933A1134AC}" type="slidenum">
              <a:rPr lang="en-US" smtClean="0"/>
              <a:t>11</a:t>
            </a:fld>
            <a:endParaRPr lang="en-US"/>
          </a:p>
        </p:txBody>
      </p:sp>
    </p:spTree>
    <p:extLst>
      <p:ext uri="{BB962C8B-B14F-4D97-AF65-F5344CB8AC3E}">
        <p14:creationId xmlns:p14="http://schemas.microsoft.com/office/powerpoint/2010/main" val="1033503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12</a:t>
            </a:fld>
            <a:endParaRPr lang="en-US"/>
          </a:p>
        </p:txBody>
      </p:sp>
    </p:spTree>
    <p:extLst>
      <p:ext uri="{BB962C8B-B14F-4D97-AF65-F5344CB8AC3E}">
        <p14:creationId xmlns:p14="http://schemas.microsoft.com/office/powerpoint/2010/main" val="1898516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4963-3DA1-F220-BCE7-5AFA4A483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B5A23-1281-DF00-61AF-1A78E3D41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C8FDC-044B-9751-E903-69FC820C0D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422D3C-18F0-89E0-3140-A2199E4A79E2}"/>
              </a:ext>
            </a:extLst>
          </p:cNvPr>
          <p:cNvSpPr>
            <a:spLocks noGrp="1"/>
          </p:cNvSpPr>
          <p:nvPr>
            <p:ph type="sldNum" sz="quarter" idx="5"/>
          </p:nvPr>
        </p:nvSpPr>
        <p:spPr/>
        <p:txBody>
          <a:bodyPr/>
          <a:lstStyle/>
          <a:p>
            <a:fld id="{C5DB341C-843E-6244-9C40-DD933A1134AC}" type="slidenum">
              <a:rPr lang="en-US" smtClean="0"/>
              <a:t>13</a:t>
            </a:fld>
            <a:endParaRPr lang="en-US"/>
          </a:p>
        </p:txBody>
      </p:sp>
    </p:spTree>
    <p:extLst>
      <p:ext uri="{BB962C8B-B14F-4D97-AF65-F5344CB8AC3E}">
        <p14:creationId xmlns:p14="http://schemas.microsoft.com/office/powerpoint/2010/main" val="3866397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06E84-DDEF-795B-574B-525EA9442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11886-E801-73F9-4778-75856E79D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547A9-807C-D53A-1D02-C2503E1E70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C5F9D1-4CA9-DEC4-4E01-463DC4C0619F}"/>
              </a:ext>
            </a:extLst>
          </p:cNvPr>
          <p:cNvSpPr>
            <a:spLocks noGrp="1"/>
          </p:cNvSpPr>
          <p:nvPr>
            <p:ph type="sldNum" sz="quarter" idx="5"/>
          </p:nvPr>
        </p:nvSpPr>
        <p:spPr/>
        <p:txBody>
          <a:bodyPr/>
          <a:lstStyle/>
          <a:p>
            <a:fld id="{C5DB341C-843E-6244-9C40-DD933A1134AC}" type="slidenum">
              <a:rPr lang="en-US" smtClean="0"/>
              <a:t>14</a:t>
            </a:fld>
            <a:endParaRPr lang="en-US"/>
          </a:p>
        </p:txBody>
      </p:sp>
    </p:spTree>
    <p:extLst>
      <p:ext uri="{BB962C8B-B14F-4D97-AF65-F5344CB8AC3E}">
        <p14:creationId xmlns:p14="http://schemas.microsoft.com/office/powerpoint/2010/main" val="2303889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71AB7-1538-2062-58C5-6EBE16EA9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0E9E2-C0D9-5E48-E270-29F314C46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33677-BD65-C1E7-F283-423C55F03C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F09D26-E418-8DD5-86FE-F5F7249A6690}"/>
              </a:ext>
            </a:extLst>
          </p:cNvPr>
          <p:cNvSpPr>
            <a:spLocks noGrp="1"/>
          </p:cNvSpPr>
          <p:nvPr>
            <p:ph type="sldNum" sz="quarter" idx="5"/>
          </p:nvPr>
        </p:nvSpPr>
        <p:spPr/>
        <p:txBody>
          <a:bodyPr/>
          <a:lstStyle/>
          <a:p>
            <a:fld id="{C5DB341C-843E-6244-9C40-DD933A1134AC}" type="slidenum">
              <a:rPr lang="en-US" smtClean="0"/>
              <a:t>15</a:t>
            </a:fld>
            <a:endParaRPr lang="en-US"/>
          </a:p>
        </p:txBody>
      </p:sp>
    </p:spTree>
    <p:extLst>
      <p:ext uri="{BB962C8B-B14F-4D97-AF65-F5344CB8AC3E}">
        <p14:creationId xmlns:p14="http://schemas.microsoft.com/office/powerpoint/2010/main" val="2716475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321F1-E635-1AB3-445D-BF1368415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BA7FB-F9D9-1D62-3B89-3E34B33F7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584C6-3C4B-EE6A-DB9A-B6542542C5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6F678-9599-364F-43C5-D8E9460A5EEB}"/>
              </a:ext>
            </a:extLst>
          </p:cNvPr>
          <p:cNvSpPr>
            <a:spLocks noGrp="1"/>
          </p:cNvSpPr>
          <p:nvPr>
            <p:ph type="sldNum" sz="quarter" idx="5"/>
          </p:nvPr>
        </p:nvSpPr>
        <p:spPr/>
        <p:txBody>
          <a:bodyPr/>
          <a:lstStyle/>
          <a:p>
            <a:fld id="{C5DB341C-843E-6244-9C40-DD933A1134AC}" type="slidenum">
              <a:rPr lang="en-US" smtClean="0"/>
              <a:t>16</a:t>
            </a:fld>
            <a:endParaRPr lang="en-US"/>
          </a:p>
        </p:txBody>
      </p:sp>
    </p:spTree>
    <p:extLst>
      <p:ext uri="{BB962C8B-B14F-4D97-AF65-F5344CB8AC3E}">
        <p14:creationId xmlns:p14="http://schemas.microsoft.com/office/powerpoint/2010/main" val="2831512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17</a:t>
            </a:fld>
            <a:endParaRPr lang="en-US"/>
          </a:p>
        </p:txBody>
      </p:sp>
    </p:spTree>
    <p:extLst>
      <p:ext uri="{BB962C8B-B14F-4D97-AF65-F5344CB8AC3E}">
        <p14:creationId xmlns:p14="http://schemas.microsoft.com/office/powerpoint/2010/main" val="216418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5822E-5AD4-4C33-467C-36FFE96CA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3DC3F-E44D-1712-5119-1DE5B8220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48C27-13A6-F587-14D4-D254E01B65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EB2349-FC3C-F042-1150-311375E25165}"/>
              </a:ext>
            </a:extLst>
          </p:cNvPr>
          <p:cNvSpPr>
            <a:spLocks noGrp="1"/>
          </p:cNvSpPr>
          <p:nvPr>
            <p:ph type="sldNum" sz="quarter" idx="5"/>
          </p:nvPr>
        </p:nvSpPr>
        <p:spPr/>
        <p:txBody>
          <a:bodyPr/>
          <a:lstStyle/>
          <a:p>
            <a:fld id="{C5DB341C-843E-6244-9C40-DD933A1134AC}" type="slidenum">
              <a:rPr lang="en-US" smtClean="0"/>
              <a:t>18</a:t>
            </a:fld>
            <a:endParaRPr lang="en-US"/>
          </a:p>
        </p:txBody>
      </p:sp>
    </p:spTree>
    <p:extLst>
      <p:ext uri="{BB962C8B-B14F-4D97-AF65-F5344CB8AC3E}">
        <p14:creationId xmlns:p14="http://schemas.microsoft.com/office/powerpoint/2010/main" val="3287016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209BE-24CA-1144-BA15-F9E6CDC2A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8D9F0-858E-8D8B-4F82-E81847B55F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87A27-527D-C306-75F6-F6B0C1EC66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A00138-8E0B-A311-2DED-01231938B0DA}"/>
              </a:ext>
            </a:extLst>
          </p:cNvPr>
          <p:cNvSpPr>
            <a:spLocks noGrp="1"/>
          </p:cNvSpPr>
          <p:nvPr>
            <p:ph type="sldNum" sz="quarter" idx="5"/>
          </p:nvPr>
        </p:nvSpPr>
        <p:spPr/>
        <p:txBody>
          <a:bodyPr/>
          <a:lstStyle/>
          <a:p>
            <a:fld id="{C5DB341C-843E-6244-9C40-DD933A1134AC}" type="slidenum">
              <a:rPr lang="en-US" smtClean="0"/>
              <a:t>19</a:t>
            </a:fld>
            <a:endParaRPr lang="en-US"/>
          </a:p>
        </p:txBody>
      </p:sp>
    </p:spTree>
    <p:extLst>
      <p:ext uri="{BB962C8B-B14F-4D97-AF65-F5344CB8AC3E}">
        <p14:creationId xmlns:p14="http://schemas.microsoft.com/office/powerpoint/2010/main" val="196986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CE2B-0F53-6AEA-948D-181CE8B51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4C735-D863-952F-AFC9-EC10C25A8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C8891-F19A-36B9-6BCA-B1B5EB21DB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D00304-A571-11A2-4FFB-38C124478332}"/>
              </a:ext>
            </a:extLst>
          </p:cNvPr>
          <p:cNvSpPr>
            <a:spLocks noGrp="1"/>
          </p:cNvSpPr>
          <p:nvPr>
            <p:ph type="sldNum" sz="quarter" idx="5"/>
          </p:nvPr>
        </p:nvSpPr>
        <p:spPr/>
        <p:txBody>
          <a:bodyPr/>
          <a:lstStyle/>
          <a:p>
            <a:fld id="{C5DB341C-843E-6244-9C40-DD933A1134AC}" type="slidenum">
              <a:rPr lang="en-US" smtClean="0"/>
              <a:t>20</a:t>
            </a:fld>
            <a:endParaRPr lang="en-US"/>
          </a:p>
        </p:txBody>
      </p:sp>
    </p:spTree>
    <p:extLst>
      <p:ext uri="{BB962C8B-B14F-4D97-AF65-F5344CB8AC3E}">
        <p14:creationId xmlns:p14="http://schemas.microsoft.com/office/powerpoint/2010/main" val="332229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2</a:t>
            </a:fld>
            <a:endParaRPr lang="en-US"/>
          </a:p>
        </p:txBody>
      </p:sp>
    </p:spTree>
    <p:extLst>
      <p:ext uri="{BB962C8B-B14F-4D97-AF65-F5344CB8AC3E}">
        <p14:creationId xmlns:p14="http://schemas.microsoft.com/office/powerpoint/2010/main" val="2628415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6673-177D-B118-9F97-A16617AD6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80919-078A-B0D8-5C03-42A3BF70E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CD89F-23D8-1805-41A9-FBBF654467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D0E7F6-0D61-252A-E3AC-2B94199CEB68}"/>
              </a:ext>
            </a:extLst>
          </p:cNvPr>
          <p:cNvSpPr>
            <a:spLocks noGrp="1"/>
          </p:cNvSpPr>
          <p:nvPr>
            <p:ph type="sldNum" sz="quarter" idx="5"/>
          </p:nvPr>
        </p:nvSpPr>
        <p:spPr/>
        <p:txBody>
          <a:bodyPr/>
          <a:lstStyle/>
          <a:p>
            <a:fld id="{C5DB341C-843E-6244-9C40-DD933A1134AC}" type="slidenum">
              <a:rPr lang="en-US" smtClean="0"/>
              <a:t>21</a:t>
            </a:fld>
            <a:endParaRPr lang="en-US"/>
          </a:p>
        </p:txBody>
      </p:sp>
    </p:spTree>
    <p:extLst>
      <p:ext uri="{BB962C8B-B14F-4D97-AF65-F5344CB8AC3E}">
        <p14:creationId xmlns:p14="http://schemas.microsoft.com/office/powerpoint/2010/main" val="212791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C5414-6707-B7ED-E4B8-A3542D61A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E6F77-B84F-65E2-B5BF-D67E3650A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F5514-BCAA-5C75-A2D7-41B321DBAB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8553C3-CC48-2609-E1C5-6C01B5C78BFE}"/>
              </a:ext>
            </a:extLst>
          </p:cNvPr>
          <p:cNvSpPr>
            <a:spLocks noGrp="1"/>
          </p:cNvSpPr>
          <p:nvPr>
            <p:ph type="sldNum" sz="quarter" idx="5"/>
          </p:nvPr>
        </p:nvSpPr>
        <p:spPr/>
        <p:txBody>
          <a:bodyPr/>
          <a:lstStyle/>
          <a:p>
            <a:fld id="{C5DB341C-843E-6244-9C40-DD933A1134AC}" type="slidenum">
              <a:rPr lang="en-US" smtClean="0"/>
              <a:t>22</a:t>
            </a:fld>
            <a:endParaRPr lang="en-US"/>
          </a:p>
        </p:txBody>
      </p:sp>
    </p:spTree>
    <p:extLst>
      <p:ext uri="{BB962C8B-B14F-4D97-AF65-F5344CB8AC3E}">
        <p14:creationId xmlns:p14="http://schemas.microsoft.com/office/powerpoint/2010/main" val="210609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23</a:t>
            </a:fld>
            <a:endParaRPr lang="en-US"/>
          </a:p>
        </p:txBody>
      </p:sp>
    </p:spTree>
    <p:extLst>
      <p:ext uri="{BB962C8B-B14F-4D97-AF65-F5344CB8AC3E}">
        <p14:creationId xmlns:p14="http://schemas.microsoft.com/office/powerpoint/2010/main" val="224744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322E-6C4C-9988-B578-9ABBA913F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02500-DC72-1444-560D-DB48E893E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A7A56-40D5-36C2-FE3F-1DDCC4BB00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ACBFA9-79AE-F15D-B8CA-43C8F0813C55}"/>
              </a:ext>
            </a:extLst>
          </p:cNvPr>
          <p:cNvSpPr>
            <a:spLocks noGrp="1"/>
          </p:cNvSpPr>
          <p:nvPr>
            <p:ph type="sldNum" sz="quarter" idx="5"/>
          </p:nvPr>
        </p:nvSpPr>
        <p:spPr/>
        <p:txBody>
          <a:bodyPr/>
          <a:lstStyle/>
          <a:p>
            <a:fld id="{C5DB341C-843E-6244-9C40-DD933A1134AC}" type="slidenum">
              <a:rPr lang="en-US" smtClean="0"/>
              <a:t>24</a:t>
            </a:fld>
            <a:endParaRPr lang="en-US"/>
          </a:p>
        </p:txBody>
      </p:sp>
    </p:spTree>
    <p:extLst>
      <p:ext uri="{BB962C8B-B14F-4D97-AF65-F5344CB8AC3E}">
        <p14:creationId xmlns:p14="http://schemas.microsoft.com/office/powerpoint/2010/main" val="4232209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35</a:t>
            </a:fld>
            <a:endParaRPr lang="en-US"/>
          </a:p>
        </p:txBody>
      </p:sp>
    </p:spTree>
    <p:extLst>
      <p:ext uri="{BB962C8B-B14F-4D97-AF65-F5344CB8AC3E}">
        <p14:creationId xmlns:p14="http://schemas.microsoft.com/office/powerpoint/2010/main" val="1633270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3</a:t>
            </a:fld>
            <a:endParaRPr lang="en-US"/>
          </a:p>
        </p:txBody>
      </p:sp>
    </p:spTree>
    <p:extLst>
      <p:ext uri="{BB962C8B-B14F-4D97-AF65-F5344CB8AC3E}">
        <p14:creationId xmlns:p14="http://schemas.microsoft.com/office/powerpoint/2010/main" val="812049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4</a:t>
            </a:fld>
            <a:endParaRPr lang="en-US"/>
          </a:p>
        </p:txBody>
      </p:sp>
    </p:spTree>
    <p:extLst>
      <p:ext uri="{BB962C8B-B14F-4D97-AF65-F5344CB8AC3E}">
        <p14:creationId xmlns:p14="http://schemas.microsoft.com/office/powerpoint/2010/main" val="300189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42F7F-00A7-7386-5043-5DA104F3C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A252B-9720-8C5B-9860-7D03A6C75A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73451-4A25-9C4E-B68E-4C8BBB787C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5296E6-BE56-588C-CDD9-87C70C086D44}"/>
              </a:ext>
            </a:extLst>
          </p:cNvPr>
          <p:cNvSpPr>
            <a:spLocks noGrp="1"/>
          </p:cNvSpPr>
          <p:nvPr>
            <p:ph type="sldNum" sz="quarter" idx="5"/>
          </p:nvPr>
        </p:nvSpPr>
        <p:spPr/>
        <p:txBody>
          <a:bodyPr/>
          <a:lstStyle/>
          <a:p>
            <a:fld id="{C5DB341C-843E-6244-9C40-DD933A1134AC}" type="slidenum">
              <a:rPr lang="en-US" smtClean="0"/>
              <a:t>5</a:t>
            </a:fld>
            <a:endParaRPr lang="en-US"/>
          </a:p>
        </p:txBody>
      </p:sp>
    </p:spTree>
    <p:extLst>
      <p:ext uri="{BB962C8B-B14F-4D97-AF65-F5344CB8AC3E}">
        <p14:creationId xmlns:p14="http://schemas.microsoft.com/office/powerpoint/2010/main" val="40231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BB35-629D-52C1-53E6-39DCE361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9FB5A-CE69-A10B-9C40-C7D0561E4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4D46C-2730-9854-40D7-8F1119AEEB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DC3DAA-4CEB-1CA6-1AB0-B99166F43446}"/>
              </a:ext>
            </a:extLst>
          </p:cNvPr>
          <p:cNvSpPr>
            <a:spLocks noGrp="1"/>
          </p:cNvSpPr>
          <p:nvPr>
            <p:ph type="sldNum" sz="quarter" idx="5"/>
          </p:nvPr>
        </p:nvSpPr>
        <p:spPr/>
        <p:txBody>
          <a:bodyPr/>
          <a:lstStyle/>
          <a:p>
            <a:fld id="{C5DB341C-843E-6244-9C40-DD933A1134AC}" type="slidenum">
              <a:rPr lang="en-US" smtClean="0"/>
              <a:t>6</a:t>
            </a:fld>
            <a:endParaRPr lang="en-US"/>
          </a:p>
        </p:txBody>
      </p:sp>
    </p:spTree>
    <p:extLst>
      <p:ext uri="{BB962C8B-B14F-4D97-AF65-F5344CB8AC3E}">
        <p14:creationId xmlns:p14="http://schemas.microsoft.com/office/powerpoint/2010/main" val="301429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8</a:t>
            </a:fld>
            <a:endParaRPr lang="en-US"/>
          </a:p>
        </p:txBody>
      </p:sp>
    </p:spTree>
    <p:extLst>
      <p:ext uri="{BB962C8B-B14F-4D97-AF65-F5344CB8AC3E}">
        <p14:creationId xmlns:p14="http://schemas.microsoft.com/office/powerpoint/2010/main" val="1404569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18647-39BA-8AC4-583B-8C79C1590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5CE7F-49A0-0B95-296F-51102736B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728D38-F202-5DA9-7C78-BC402C9BD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A844EC-756F-7269-558C-6B40AD1AA631}"/>
              </a:ext>
            </a:extLst>
          </p:cNvPr>
          <p:cNvSpPr>
            <a:spLocks noGrp="1"/>
          </p:cNvSpPr>
          <p:nvPr>
            <p:ph type="sldNum" sz="quarter" idx="5"/>
          </p:nvPr>
        </p:nvSpPr>
        <p:spPr/>
        <p:txBody>
          <a:bodyPr/>
          <a:lstStyle/>
          <a:p>
            <a:fld id="{C5DB341C-843E-6244-9C40-DD933A1134AC}" type="slidenum">
              <a:rPr lang="en-US" smtClean="0"/>
              <a:t>9</a:t>
            </a:fld>
            <a:endParaRPr lang="en-US"/>
          </a:p>
        </p:txBody>
      </p:sp>
    </p:spTree>
    <p:extLst>
      <p:ext uri="{BB962C8B-B14F-4D97-AF65-F5344CB8AC3E}">
        <p14:creationId xmlns:p14="http://schemas.microsoft.com/office/powerpoint/2010/main" val="306827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A0A5B-8280-861B-C20D-7985775DC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2628A-92EC-B160-23E7-6C9E77E98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317D8-DAB4-CC4B-B418-A6F90FE56D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E14F99-FC83-675D-B745-7814660457CC}"/>
              </a:ext>
            </a:extLst>
          </p:cNvPr>
          <p:cNvSpPr>
            <a:spLocks noGrp="1"/>
          </p:cNvSpPr>
          <p:nvPr>
            <p:ph type="sldNum" sz="quarter" idx="5"/>
          </p:nvPr>
        </p:nvSpPr>
        <p:spPr/>
        <p:txBody>
          <a:bodyPr/>
          <a:lstStyle/>
          <a:p>
            <a:fld id="{C5DB341C-843E-6244-9C40-DD933A1134AC}" type="slidenum">
              <a:rPr lang="en-US" smtClean="0"/>
              <a:t>10</a:t>
            </a:fld>
            <a:endParaRPr lang="en-US"/>
          </a:p>
        </p:txBody>
      </p:sp>
    </p:spTree>
    <p:extLst>
      <p:ext uri="{BB962C8B-B14F-4D97-AF65-F5344CB8AC3E}">
        <p14:creationId xmlns:p14="http://schemas.microsoft.com/office/powerpoint/2010/main" val="3929923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a:latin typeface="IBM Plex Sans" panose="020B0503050203000203" pitchFamily="34" charset="0"/>
              </a:rPr>
              <a:t>INSTRUCTIONS TO REPLACE IMAGE:</a:t>
            </a:r>
          </a:p>
          <a:p>
            <a:endParaRPr lang="en-US" b="1">
              <a:latin typeface="IBM Plex Sans" panose="020B0503050203000203" pitchFamily="34" charset="0"/>
            </a:endParaRPr>
          </a:p>
          <a:p>
            <a:pPr marL="342900" indent="-342900">
              <a:lnSpc>
                <a:spcPct val="150000"/>
              </a:lnSpc>
              <a:buFont typeface="+mj-lt"/>
              <a:buAutoNum type="arabicPeriod"/>
            </a:pPr>
            <a:r>
              <a:rPr lang="en-US" sz="1400" b="0">
                <a:latin typeface="IBM Plex Sans" panose="020B0503050203000203" pitchFamily="34" charset="0"/>
              </a:rPr>
              <a:t>Go to View&gt;Slide Master</a:t>
            </a:r>
          </a:p>
          <a:p>
            <a:pPr marL="342900" indent="-342900">
              <a:lnSpc>
                <a:spcPct val="150000"/>
              </a:lnSpc>
              <a:buFont typeface="+mj-lt"/>
              <a:buAutoNum type="arabicPeriod"/>
            </a:pPr>
            <a:r>
              <a:rPr lang="en-US" sz="1400" b="0">
                <a:latin typeface="IBM Plex Sans" panose="020B0503050203000203" pitchFamily="34" charset="0"/>
              </a:rPr>
              <a:t>Locate this layout and duplicate it</a:t>
            </a:r>
          </a:p>
          <a:p>
            <a:pPr marL="342900" indent="-342900">
              <a:lnSpc>
                <a:spcPct val="150000"/>
              </a:lnSpc>
              <a:buFont typeface="+mj-lt"/>
              <a:buAutoNum type="arabicPeriod"/>
            </a:pPr>
            <a:r>
              <a:rPr lang="en-US" sz="1400" b="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a:latin typeface="IBM Plex Sans" panose="020B0503050203000203" pitchFamily="34" charset="0"/>
              </a:rPr>
              <a:t>Scroll to “Change Picture”</a:t>
            </a:r>
          </a:p>
          <a:p>
            <a:pPr marL="342900" indent="-342900">
              <a:lnSpc>
                <a:spcPct val="150000"/>
              </a:lnSpc>
              <a:buFont typeface="+mj-lt"/>
              <a:buAutoNum type="arabicPeriod"/>
            </a:pPr>
            <a:r>
              <a:rPr lang="en-US" sz="1400" b="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a:latin typeface="IBM Plex Sans" panose="020B0503050203000203" pitchFamily="34" charset="0"/>
              </a:rPr>
              <a:t>Select desired image</a:t>
            </a:r>
          </a:p>
          <a:p>
            <a:pPr marL="342900" indent="-342900">
              <a:lnSpc>
                <a:spcPct val="150000"/>
              </a:lnSpc>
              <a:buFont typeface="+mj-lt"/>
              <a:buAutoNum type="arabicPeriod"/>
            </a:pPr>
            <a:r>
              <a:rPr lang="en-US" sz="1400" b="0">
                <a:latin typeface="IBM Plex Sans" panose="020B0503050203000203" pitchFamily="34" charset="0"/>
              </a:rPr>
              <a:t>Resize and crop image as necessary</a:t>
            </a:r>
          </a:p>
          <a:p>
            <a:pPr marL="342900" indent="-342900">
              <a:lnSpc>
                <a:spcPct val="150000"/>
              </a:lnSpc>
              <a:buFont typeface="+mj-lt"/>
              <a:buAutoNum type="arabicPeriod"/>
            </a:pPr>
            <a:r>
              <a:rPr lang="en-US" sz="1400" b="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hemeOverride" Target="../theme/themeOverride6.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pubmed.ncbi.nlm.nih.gov/39424892/" TargetMode="External"/><Relationship Id="rId2" Type="http://schemas.openxmlformats.org/officeDocument/2006/relationships/hyperlink" Target="https://www.researchgate.net/publication/380073427_Earthquake_Magnitude_Prediction_Using_Machine_Learning_Techniques" TargetMode="External"/><Relationship Id="rId1" Type="http://schemas.openxmlformats.org/officeDocument/2006/relationships/slideLayout" Target="../slideLayouts/slideLayout6.xml"/><Relationship Id="rId6" Type="http://schemas.openxmlformats.org/officeDocument/2006/relationships/hyperlink" Target="https://essay.utwente.nl/87313/1/Mondol_BA_EEMCS.pdf" TargetMode="External"/><Relationship Id="rId5" Type="http://schemas.openxmlformats.org/officeDocument/2006/relationships/hyperlink" Target="https://www.espublisher.com/uploads/article_html/engineered-science/10.30919-es1031.htm" TargetMode="External"/><Relationship Id="rId4" Type="http://schemas.openxmlformats.org/officeDocument/2006/relationships/hyperlink" Target="https://arxiv.org/abs/2502.0519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vedicsidhaanta.blogspot.com/2015/04/massive-earthquake-of-77-magnitud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scirp.org/journal/paperinformation.aspx?paperid=10297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B49E-3C64-2C39-12BF-92260D4880C0}"/>
              </a:ext>
            </a:extLst>
          </p:cNvPr>
          <p:cNvSpPr>
            <a:spLocks noGrp="1"/>
          </p:cNvSpPr>
          <p:nvPr>
            <p:ph type="ctrTitle"/>
          </p:nvPr>
        </p:nvSpPr>
        <p:spPr>
          <a:xfrm>
            <a:off x="6158664" y="1973211"/>
            <a:ext cx="5050677" cy="1405500"/>
          </a:xfrm>
        </p:spPr>
        <p:txBody>
          <a:bodyPr>
            <a:noAutofit/>
          </a:bodyPr>
          <a:lstStyle/>
          <a:p>
            <a:pPr algn="l"/>
            <a:r>
              <a:rPr lang="en-US" sz="3600" b="1" dirty="0">
                <a:effectLst/>
                <a:latin typeface="Times New Roman" panose="02020603050405020304" pitchFamily="18" charset="0"/>
                <a:cs typeface="Times New Roman" panose="02020603050405020304" pitchFamily="18" charset="0"/>
              </a:rPr>
              <a:t>Earthquake</a:t>
            </a:r>
            <a:r>
              <a:rPr lang="en-US" sz="4000" b="1" dirty="0">
                <a:effectLst/>
                <a:latin typeface="Times New Roman" panose="02020603050405020304" pitchFamily="18" charset="0"/>
                <a:cs typeface="Times New Roman" panose="02020603050405020304" pitchFamily="18" charset="0"/>
              </a:rPr>
              <a:t> Prediction </a:t>
            </a:r>
            <a:r>
              <a:rPr lang="en-US" sz="3600" b="1" dirty="0">
                <a:effectLst/>
                <a:latin typeface="Times New Roman" panose="02020603050405020304" pitchFamily="18" charset="0"/>
                <a:cs typeface="Times New Roman" panose="02020603050405020304" pitchFamily="18" charset="0"/>
              </a:rPr>
              <a:t>Analysis  </a:t>
            </a:r>
            <a:endParaRPr lang="en-US" sz="4000" dirty="0">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9A3209D-C0F3-8531-50A3-451E43815926}"/>
              </a:ext>
            </a:extLst>
          </p:cNvPr>
          <p:cNvSpPr>
            <a:spLocks noGrp="1"/>
          </p:cNvSpPr>
          <p:nvPr>
            <p:ph type="subTitle" idx="1"/>
          </p:nvPr>
        </p:nvSpPr>
        <p:spPr>
          <a:xfrm>
            <a:off x="6792098" y="4465876"/>
            <a:ext cx="4913915" cy="430791"/>
          </a:xfrm>
        </p:spPr>
        <p:txBody>
          <a:bodyPr>
            <a:normAutofit fontScale="92500"/>
          </a:bodyPr>
          <a:lstStyle/>
          <a:p>
            <a:pPr algn="l"/>
            <a:r>
              <a:rPr lang="en-US" sz="1700" b="1">
                <a:latin typeface="Times New Roman" panose="02020603050405020304" pitchFamily="18" charset="0"/>
                <a:cs typeface="Times New Roman" panose="02020603050405020304" pitchFamily="18" charset="0"/>
              </a:rPr>
              <a:t>MIS 637-WS Data Analytics and Machine Learning</a:t>
            </a:r>
          </a:p>
        </p:txBody>
      </p:sp>
      <p:sp>
        <p:nvSpPr>
          <p:cNvPr id="4" name="Text Placeholder 3">
            <a:extLst>
              <a:ext uri="{FF2B5EF4-FFF2-40B4-BE49-F238E27FC236}">
                <a16:creationId xmlns:a16="http://schemas.microsoft.com/office/drawing/2014/main" id="{4D3D2688-4A7E-DC98-18A0-887BB0E62A13}"/>
              </a:ext>
            </a:extLst>
          </p:cNvPr>
          <p:cNvSpPr>
            <a:spLocks noGrp="1"/>
          </p:cNvSpPr>
          <p:nvPr>
            <p:ph type="body" sz="quarter" idx="11"/>
          </p:nvPr>
        </p:nvSpPr>
        <p:spPr>
          <a:xfrm>
            <a:off x="6792098" y="4896667"/>
            <a:ext cx="4417243" cy="1549558"/>
          </a:xfrm>
        </p:spPr>
        <p:txBody>
          <a:bodyPr>
            <a:normAutofit/>
          </a:bodyPr>
          <a:lstStyle/>
          <a:p>
            <a:pPr algn="l"/>
            <a:r>
              <a:rPr lang="en-US">
                <a:latin typeface="Times New Roman" panose="02020603050405020304" pitchFamily="18" charset="0"/>
                <a:cs typeface="Times New Roman" panose="02020603050405020304" pitchFamily="18" charset="0"/>
              </a:rPr>
              <a:t>Group #3</a:t>
            </a:r>
          </a:p>
          <a:p>
            <a:pPr marL="742928" lvl="1" indent="-285750" algn="l">
              <a:buFont typeface="Arial" panose="020B0604020202020204" pitchFamily="34" charset="0"/>
              <a:buChar char="•"/>
            </a:pPr>
            <a:r>
              <a:rPr lang="en-US" sz="1600" b="1">
                <a:solidFill>
                  <a:schemeClr val="bg1"/>
                </a:solidFill>
                <a:latin typeface="Times New Roman" panose="02020603050405020304" pitchFamily="18" charset="0"/>
                <a:cs typeface="Times New Roman" panose="02020603050405020304" pitchFamily="18" charset="0"/>
              </a:rPr>
              <a:t>Komal Wavhal </a:t>
            </a:r>
          </a:p>
          <a:p>
            <a:pPr marL="742928" lvl="1" indent="-285750" algn="l">
              <a:buFont typeface="Arial" panose="020B0604020202020204" pitchFamily="34" charset="0"/>
              <a:buChar char="•"/>
            </a:pPr>
            <a:r>
              <a:rPr lang="en-US" sz="1600" b="1">
                <a:solidFill>
                  <a:schemeClr val="bg1"/>
                </a:solidFill>
                <a:latin typeface="Times New Roman" panose="02020603050405020304" pitchFamily="18" charset="0"/>
                <a:cs typeface="Times New Roman" panose="02020603050405020304" pitchFamily="18" charset="0"/>
              </a:rPr>
              <a:t>Jyotiraditya Singh</a:t>
            </a:r>
          </a:p>
          <a:p>
            <a:pPr marL="742928" lvl="1" indent="-285750" algn="l">
              <a:buFont typeface="Arial" panose="020B0604020202020204" pitchFamily="34" charset="0"/>
              <a:buChar char="•"/>
            </a:pPr>
            <a:r>
              <a:rPr lang="en-US" sz="1600" b="1">
                <a:solidFill>
                  <a:schemeClr val="bg1"/>
                </a:solidFill>
                <a:latin typeface="Times New Roman" panose="02020603050405020304" pitchFamily="18" charset="0"/>
                <a:cs typeface="Times New Roman" panose="02020603050405020304" pitchFamily="18" charset="0"/>
              </a:rPr>
              <a:t>Preeti Sanjay Chougule</a:t>
            </a:r>
          </a:p>
          <a:p>
            <a:pPr marL="742928" lvl="1" indent="-285750" algn="l">
              <a:buFont typeface="Arial" panose="020B0604020202020204" pitchFamily="34" charset="0"/>
              <a:buChar char="•"/>
            </a:pPr>
            <a:r>
              <a:rPr lang="en-US" sz="1600" b="1">
                <a:solidFill>
                  <a:schemeClr val="bg1"/>
                </a:solidFill>
                <a:latin typeface="Times New Roman" panose="02020603050405020304" pitchFamily="18" charset="0"/>
                <a:cs typeface="Times New Roman" panose="02020603050405020304" pitchFamily="18" charset="0"/>
              </a:rPr>
              <a:t>Samiksha Sunil Dhemse</a:t>
            </a:r>
          </a:p>
          <a:p>
            <a:pPr marL="742928" lvl="1" indent="-285750" algn="l">
              <a:buFont typeface="Arial" panose="020B0604020202020204" pitchFamily="34" charset="0"/>
              <a:buChar char="•"/>
            </a:pP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62BCF731-4883-3F57-5BBA-257AA58CD96F}"/>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27 Apr 2025</a:t>
            </a:r>
          </a:p>
        </p:txBody>
      </p:sp>
    </p:spTree>
    <p:extLst>
      <p:ext uri="{BB962C8B-B14F-4D97-AF65-F5344CB8AC3E}">
        <p14:creationId xmlns:p14="http://schemas.microsoft.com/office/powerpoint/2010/main" val="88096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3A86E-DDBA-2AE8-35CB-8861AB00684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4FC2FCD-370F-F7B9-8E31-B2D5846AEE50}"/>
              </a:ext>
            </a:extLst>
          </p:cNvPr>
          <p:cNvSpPr>
            <a:spLocks noGrp="1"/>
          </p:cNvSpPr>
          <p:nvPr>
            <p:ph type="sldNum" sz="quarter" idx="12"/>
          </p:nvPr>
        </p:nvSpPr>
        <p:spPr/>
        <p:txBody>
          <a:bodyPr/>
          <a:lstStyle/>
          <a:p>
            <a:fld id="{4267CD5E-26CF-4249-8540-BB1D07FD4227}"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615D029E-3F84-B0B6-9542-A496E7A47124}"/>
              </a:ext>
            </a:extLst>
          </p:cNvPr>
          <p:cNvSpPr txBox="1">
            <a:spLocks/>
          </p:cNvSpPr>
          <p:nvPr/>
        </p:nvSpPr>
        <p:spPr>
          <a:xfrm>
            <a:off x="372016" y="106326"/>
            <a:ext cx="2343711" cy="734621"/>
          </a:xfrm>
          <a:prstGeom prst="rect">
            <a:avLst/>
          </a:prstGeom>
        </p:spPr>
        <p:txBody>
          <a:bodyPr vert="horz" lIns="91440" tIns="45720" rIns="91440" bIns="45720" rtlCol="0" anchor="t">
            <a:normAutofit/>
          </a:bodyPr>
          <a:lstStyle>
            <a:defPPr>
              <a:defRPr lang="en-US"/>
            </a:defPPr>
            <a:lvl1pPr marR="0" lvl="0" indent="0" defTabSz="914354" fontAlgn="auto">
              <a:lnSpc>
                <a:spcPct val="90000"/>
              </a:lnSpc>
              <a:spcBef>
                <a:spcPct val="0"/>
              </a:spcBef>
              <a:spcAft>
                <a:spcPts val="0"/>
              </a:spcAft>
              <a:buClrTx/>
              <a:buSzTx/>
              <a:buFontTx/>
              <a:buNone/>
              <a:tabLst/>
              <a:defRPr sz="4000" b="1" i="0">
                <a:solidFill>
                  <a:srgbClr val="7D123C"/>
                </a:solidFill>
                <a:latin typeface="Times New Roman" panose="02020603050405020304" pitchFamily="18" charset="0"/>
                <a:ea typeface="+mj-ea"/>
                <a:cs typeface="Times New Roman" panose="02020603050405020304" pitchFamily="18" charset="0"/>
              </a:defRPr>
            </a:lvl1pPr>
          </a:lstStyle>
          <a:p>
            <a:pPr algn="ctr"/>
            <a:r>
              <a:rPr lang="en-US" sz="1600"/>
              <a:t>Data Understanding</a:t>
            </a:r>
          </a:p>
        </p:txBody>
      </p:sp>
      <p:pic>
        <p:nvPicPr>
          <p:cNvPr id="2" name="Picture 1">
            <a:extLst>
              <a:ext uri="{FF2B5EF4-FFF2-40B4-BE49-F238E27FC236}">
                <a16:creationId xmlns:a16="http://schemas.microsoft.com/office/drawing/2014/main" id="{FA3F3B32-0A8D-BF88-B724-EFA1DD43ECD2}"/>
              </a:ext>
            </a:extLst>
          </p:cNvPr>
          <p:cNvPicPr>
            <a:picLocks noChangeAspect="1"/>
          </p:cNvPicPr>
          <p:nvPr/>
        </p:nvPicPr>
        <p:blipFill>
          <a:blip r:embed="rId3"/>
          <a:stretch>
            <a:fillRect/>
          </a:stretch>
        </p:blipFill>
        <p:spPr>
          <a:xfrm>
            <a:off x="695991" y="454951"/>
            <a:ext cx="7484536" cy="2571317"/>
          </a:xfrm>
          <a:prstGeom prst="rect">
            <a:avLst/>
          </a:prstGeom>
          <a:ln w="25400">
            <a:solidFill>
              <a:schemeClr val="accent1"/>
            </a:solidFill>
          </a:ln>
        </p:spPr>
      </p:pic>
      <p:pic>
        <p:nvPicPr>
          <p:cNvPr id="4" name="Picture 3">
            <a:extLst>
              <a:ext uri="{FF2B5EF4-FFF2-40B4-BE49-F238E27FC236}">
                <a16:creationId xmlns:a16="http://schemas.microsoft.com/office/drawing/2014/main" id="{7A6CE5D9-65D0-C8FD-081B-7E770E4A044A}"/>
              </a:ext>
            </a:extLst>
          </p:cNvPr>
          <p:cNvPicPr>
            <a:picLocks noChangeAspect="1"/>
          </p:cNvPicPr>
          <p:nvPr/>
        </p:nvPicPr>
        <p:blipFill>
          <a:blip r:embed="rId4"/>
          <a:stretch>
            <a:fillRect/>
          </a:stretch>
        </p:blipFill>
        <p:spPr>
          <a:xfrm>
            <a:off x="695991" y="3098539"/>
            <a:ext cx="1718906" cy="3304510"/>
          </a:xfrm>
          <a:prstGeom prst="rect">
            <a:avLst/>
          </a:prstGeom>
          <a:ln w="25400">
            <a:solidFill>
              <a:schemeClr val="accent1"/>
            </a:solidFill>
          </a:ln>
        </p:spPr>
      </p:pic>
      <p:pic>
        <p:nvPicPr>
          <p:cNvPr id="7" name="Picture 6">
            <a:extLst>
              <a:ext uri="{FF2B5EF4-FFF2-40B4-BE49-F238E27FC236}">
                <a16:creationId xmlns:a16="http://schemas.microsoft.com/office/drawing/2014/main" id="{585A0773-DC4A-AB4C-FF16-93A6E0CABF43}"/>
              </a:ext>
            </a:extLst>
          </p:cNvPr>
          <p:cNvPicPr>
            <a:picLocks noChangeAspect="1"/>
          </p:cNvPicPr>
          <p:nvPr/>
        </p:nvPicPr>
        <p:blipFill>
          <a:blip r:embed="rId5"/>
          <a:stretch>
            <a:fillRect/>
          </a:stretch>
        </p:blipFill>
        <p:spPr>
          <a:xfrm>
            <a:off x="8360867" y="454951"/>
            <a:ext cx="3195963" cy="3898051"/>
          </a:xfrm>
          <a:prstGeom prst="rect">
            <a:avLst/>
          </a:prstGeom>
          <a:ln w="25400">
            <a:solidFill>
              <a:schemeClr val="accent1"/>
            </a:solidFill>
          </a:ln>
        </p:spPr>
      </p:pic>
      <p:pic>
        <p:nvPicPr>
          <p:cNvPr id="8" name="Picture 7">
            <a:extLst>
              <a:ext uri="{FF2B5EF4-FFF2-40B4-BE49-F238E27FC236}">
                <a16:creationId xmlns:a16="http://schemas.microsoft.com/office/drawing/2014/main" id="{F3E83D49-45C6-AAB5-5716-81F32A2F5455}"/>
              </a:ext>
            </a:extLst>
          </p:cNvPr>
          <p:cNvPicPr>
            <a:picLocks noChangeAspect="1"/>
          </p:cNvPicPr>
          <p:nvPr/>
        </p:nvPicPr>
        <p:blipFill>
          <a:blip r:embed="rId6"/>
          <a:stretch>
            <a:fillRect/>
          </a:stretch>
        </p:blipFill>
        <p:spPr>
          <a:xfrm>
            <a:off x="2493880" y="3429000"/>
            <a:ext cx="5686647" cy="2093828"/>
          </a:xfrm>
          <a:prstGeom prst="rect">
            <a:avLst/>
          </a:prstGeom>
          <a:ln w="25400">
            <a:solidFill>
              <a:schemeClr val="accent1"/>
            </a:solidFill>
          </a:ln>
        </p:spPr>
      </p:pic>
    </p:spTree>
    <p:extLst>
      <p:ext uri="{BB962C8B-B14F-4D97-AF65-F5344CB8AC3E}">
        <p14:creationId xmlns:p14="http://schemas.microsoft.com/office/powerpoint/2010/main" val="1563721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456A-5FE6-46CC-28E1-9C3B5E09E3B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4867AA-2F48-66B7-7C0F-265496DCB680}"/>
              </a:ext>
            </a:extLst>
          </p:cNvPr>
          <p:cNvSpPr>
            <a:spLocks noGrp="1"/>
          </p:cNvSpPr>
          <p:nvPr>
            <p:ph type="sldNum" sz="quarter" idx="12"/>
          </p:nvPr>
        </p:nvSpPr>
        <p:spPr/>
        <p:txBody>
          <a:bodyPr/>
          <a:lstStyle/>
          <a:p>
            <a:fld id="{4267CD5E-26CF-4249-8540-BB1D07FD4227}"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5863F78-B42A-0370-24AF-3E2DE9CFBB45}"/>
              </a:ext>
            </a:extLst>
          </p:cNvPr>
          <p:cNvSpPr txBox="1">
            <a:spLocks/>
          </p:cNvSpPr>
          <p:nvPr/>
        </p:nvSpPr>
        <p:spPr>
          <a:xfrm>
            <a:off x="548344" y="216035"/>
            <a:ext cx="12154402" cy="734621"/>
          </a:xfrm>
          <a:prstGeom prst="rect">
            <a:avLst/>
          </a:prstGeom>
        </p:spPr>
        <p:txBody>
          <a:bodyPr vert="horz" lIns="91440" tIns="45720" rIns="91440" bIns="45720" rtlCol="0" anchor="t">
            <a:normAutofit/>
          </a:bodyPr>
          <a:lstStyle>
            <a:defPPr>
              <a:defRPr lang="en-US"/>
            </a:defPPr>
            <a:lvl1pPr marR="0" lvl="0" indent="0" defTabSz="914354" fontAlgn="auto">
              <a:lnSpc>
                <a:spcPct val="90000"/>
              </a:lnSpc>
              <a:spcBef>
                <a:spcPct val="0"/>
              </a:spcBef>
              <a:spcAft>
                <a:spcPts val="0"/>
              </a:spcAft>
              <a:buClrTx/>
              <a:buSzTx/>
              <a:buFontTx/>
              <a:buNone/>
              <a:tabLst/>
              <a:defRPr sz="4000" b="1" i="0">
                <a:solidFill>
                  <a:srgbClr val="7D123C"/>
                </a:solidFill>
                <a:latin typeface="Times New Roman" panose="02020603050405020304" pitchFamily="18" charset="0"/>
                <a:ea typeface="+mj-ea"/>
                <a:cs typeface="Times New Roman" panose="02020603050405020304" pitchFamily="18" charset="0"/>
              </a:defRPr>
            </a:lvl1pPr>
          </a:lstStyle>
          <a:p>
            <a:pPr marR="0">
              <a:spcAft>
                <a:spcPts val="1000"/>
              </a:spcAft>
            </a:pPr>
            <a:r>
              <a:rPr lang="en-US" sz="4000">
                <a:effectLst/>
                <a:ea typeface="MS Mincho" panose="02020609040205080304" pitchFamily="49" charset="-128"/>
              </a:rPr>
              <a:t>Key Features:</a:t>
            </a:r>
            <a:endParaRPr lang="en-US" sz="3600">
              <a:solidFill>
                <a:srgbClr val="002060"/>
              </a:solidFill>
            </a:endParaRPr>
          </a:p>
        </p:txBody>
      </p:sp>
      <p:graphicFrame>
        <p:nvGraphicFramePr>
          <p:cNvPr id="3" name="Table 2">
            <a:extLst>
              <a:ext uri="{FF2B5EF4-FFF2-40B4-BE49-F238E27FC236}">
                <a16:creationId xmlns:a16="http://schemas.microsoft.com/office/drawing/2014/main" id="{4C1E939B-F9CE-F5BA-90B5-47AC0D279B2F}"/>
              </a:ext>
            </a:extLst>
          </p:cNvPr>
          <p:cNvGraphicFramePr>
            <a:graphicFrameLocks noGrp="1"/>
          </p:cNvGraphicFramePr>
          <p:nvPr>
            <p:extLst>
              <p:ext uri="{D42A27DB-BD31-4B8C-83A1-F6EECF244321}">
                <p14:modId xmlns:p14="http://schemas.microsoft.com/office/powerpoint/2010/main" val="598598299"/>
              </p:ext>
            </p:extLst>
          </p:nvPr>
        </p:nvGraphicFramePr>
        <p:xfrm>
          <a:off x="744279" y="1678162"/>
          <a:ext cx="5295014" cy="3665852"/>
        </p:xfrm>
        <a:graphic>
          <a:graphicData uri="http://schemas.openxmlformats.org/drawingml/2006/table">
            <a:tbl>
              <a:tblPr>
                <a:tableStyleId>{5C22544A-7EE6-4342-B048-85BDC9FD1C3A}</a:tableStyleId>
              </a:tblPr>
              <a:tblGrid>
                <a:gridCol w="2158409">
                  <a:extLst>
                    <a:ext uri="{9D8B030D-6E8A-4147-A177-3AD203B41FA5}">
                      <a16:colId xmlns:a16="http://schemas.microsoft.com/office/drawing/2014/main" val="280738068"/>
                    </a:ext>
                  </a:extLst>
                </a:gridCol>
                <a:gridCol w="3136605">
                  <a:extLst>
                    <a:ext uri="{9D8B030D-6E8A-4147-A177-3AD203B41FA5}">
                      <a16:colId xmlns:a16="http://schemas.microsoft.com/office/drawing/2014/main" val="1194799041"/>
                    </a:ext>
                  </a:extLst>
                </a:gridCol>
              </a:tblGrid>
              <a:tr h="336366">
                <a:tc>
                  <a:txBody>
                    <a:bodyPr/>
                    <a:lstStyle/>
                    <a:p>
                      <a:pPr algn="ctr" rtl="0" fontAlgn="ctr"/>
                      <a:r>
                        <a:rPr lang="en-US" sz="1200" b="1" baseline="0">
                          <a:solidFill>
                            <a:schemeClr val="accent6">
                              <a:lumMod val="25000"/>
                            </a:schemeClr>
                          </a:solidFill>
                          <a:latin typeface="Times New Roman" panose="02020603050405020304" pitchFamily="18" charset="0"/>
                          <a:cs typeface="Times New Roman" panose="02020603050405020304" pitchFamily="18" charset="0"/>
                        </a:rPr>
                        <a:t>Variables</a:t>
                      </a:r>
                      <a:endParaRPr lang="en-US" sz="1200" b="1" i="0" u="none" strike="noStrike" baseline="0">
                        <a:solidFill>
                          <a:schemeClr val="accent6">
                            <a:lumMod val="25000"/>
                          </a:schemeClr>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ctr" fontAlgn="ctr"/>
                      <a:r>
                        <a:rPr lang="en-US" sz="1200" b="1" baseline="0">
                          <a:solidFill>
                            <a:schemeClr val="accent6">
                              <a:lumMod val="25000"/>
                            </a:schemeClr>
                          </a:solidFill>
                          <a:latin typeface="Times New Roman" panose="02020603050405020304" pitchFamily="18" charset="0"/>
                          <a:cs typeface="Times New Roman" panose="02020603050405020304" pitchFamily="18" charset="0"/>
                        </a:rPr>
                        <a:t>Description</a:t>
                      </a:r>
                      <a:endParaRPr lang="en-US" sz="1200" b="1" i="0" u="none" strike="noStrike" baseline="0">
                        <a:solidFill>
                          <a:schemeClr val="accent6">
                            <a:lumMod val="25000"/>
                          </a:schemeClr>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509149858"/>
                  </a:ext>
                </a:extLst>
              </a:tr>
              <a:tr h="25304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Time</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Timestamp of the earthquake event</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229340824"/>
                  </a:ext>
                </a:extLst>
              </a:tr>
              <a:tr h="45281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Latitude and Longitude</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Geographical coordinates of the earthquake epicenter</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777254727"/>
                  </a:ext>
                </a:extLst>
              </a:tr>
              <a:tr h="25304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Depth</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Depth of the earthquake in kilometers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694835808"/>
                  </a:ext>
                </a:extLst>
              </a:tr>
              <a:tr h="25304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Magnitude (Mag)</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Magnitude of the earthquake event</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52530877"/>
                  </a:ext>
                </a:extLst>
              </a:tr>
              <a:tr h="45281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Magnitude Type (MagType)</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Method used to calculate the earthquake magnitude</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078484594"/>
                  </a:ext>
                </a:extLst>
              </a:tr>
              <a:tr h="25304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Network Stations (NST)</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Total number of seismic stations </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74747023"/>
                  </a:ext>
                </a:extLst>
              </a:tr>
              <a:tr h="45281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Azimuthal Gap (Gap)</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Largest azimuthal gap between adjacent seismic stations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289887774"/>
                  </a:ext>
                </a:extLst>
              </a:tr>
              <a:tr h="45281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Horizontal Distance (Dmin)</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Horizontal distance from the epicenter to the nearest station</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10770985"/>
                  </a:ext>
                </a:extLst>
              </a:tr>
              <a:tr h="25304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Root-Mean-Square (RMS)</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RMS travel time residual in seconds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100857362"/>
                  </a:ext>
                </a:extLst>
              </a:tr>
              <a:tr h="25304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Earthquake ID (ID)</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342900"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Unique identifier for each earthquake event</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127716062"/>
                  </a:ext>
                </a:extLst>
              </a:tr>
            </a:tbl>
          </a:graphicData>
        </a:graphic>
      </p:graphicFrame>
      <p:graphicFrame>
        <p:nvGraphicFramePr>
          <p:cNvPr id="4" name="Table 3">
            <a:extLst>
              <a:ext uri="{FF2B5EF4-FFF2-40B4-BE49-F238E27FC236}">
                <a16:creationId xmlns:a16="http://schemas.microsoft.com/office/drawing/2014/main" id="{65149B77-252D-AC99-B84C-170673C7EB0E}"/>
              </a:ext>
            </a:extLst>
          </p:cNvPr>
          <p:cNvGraphicFramePr>
            <a:graphicFrameLocks noGrp="1"/>
          </p:cNvGraphicFramePr>
          <p:nvPr>
            <p:extLst>
              <p:ext uri="{D42A27DB-BD31-4B8C-83A1-F6EECF244321}">
                <p14:modId xmlns:p14="http://schemas.microsoft.com/office/powerpoint/2010/main" val="2027424421"/>
              </p:ext>
            </p:extLst>
          </p:nvPr>
        </p:nvGraphicFramePr>
        <p:xfrm>
          <a:off x="6220047" y="1678161"/>
          <a:ext cx="5436338" cy="3648751"/>
        </p:xfrm>
        <a:graphic>
          <a:graphicData uri="http://schemas.openxmlformats.org/drawingml/2006/table">
            <a:tbl>
              <a:tblPr>
                <a:tableStyleId>{5C22544A-7EE6-4342-B048-85BDC9FD1C3A}</a:tableStyleId>
              </a:tblPr>
              <a:tblGrid>
                <a:gridCol w="2381693">
                  <a:extLst>
                    <a:ext uri="{9D8B030D-6E8A-4147-A177-3AD203B41FA5}">
                      <a16:colId xmlns:a16="http://schemas.microsoft.com/office/drawing/2014/main" val="1145016819"/>
                    </a:ext>
                  </a:extLst>
                </a:gridCol>
                <a:gridCol w="3054645">
                  <a:extLst>
                    <a:ext uri="{9D8B030D-6E8A-4147-A177-3AD203B41FA5}">
                      <a16:colId xmlns:a16="http://schemas.microsoft.com/office/drawing/2014/main" val="3999030534"/>
                    </a:ext>
                  </a:extLst>
                </a:gridCol>
              </a:tblGrid>
              <a:tr h="317500">
                <a:tc>
                  <a:txBody>
                    <a:bodyPr/>
                    <a:lstStyle/>
                    <a:p>
                      <a:pPr algn="ctr" rtl="0" fontAlgn="ctr"/>
                      <a:r>
                        <a:rPr lang="en-US" sz="1200" b="1">
                          <a:solidFill>
                            <a:srgbClr val="7D123C"/>
                          </a:solidFill>
                          <a:latin typeface="Times New Roman" panose="02020603050405020304" pitchFamily="18" charset="0"/>
                          <a:cs typeface="Times New Roman" panose="02020603050405020304" pitchFamily="18" charset="0"/>
                        </a:rPr>
                        <a:t>Variables</a:t>
                      </a:r>
                      <a:endParaRPr lang="en-US" sz="1200" b="1" i="0" u="none" strike="noStrike">
                        <a:solidFill>
                          <a:srgbClr val="7D123C"/>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1200" b="1">
                          <a:solidFill>
                            <a:srgbClr val="7D123C"/>
                          </a:solidFill>
                          <a:latin typeface="Times New Roman" panose="02020603050405020304" pitchFamily="18" charset="0"/>
                          <a:cs typeface="Times New Roman" panose="02020603050405020304" pitchFamily="18" charset="0"/>
                        </a:rPr>
                        <a:t>Description</a:t>
                      </a:r>
                      <a:endParaRPr lang="en-US" sz="1200" b="1" i="0" u="none" strike="noStrike">
                        <a:solidFill>
                          <a:srgbClr val="7D123C"/>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402747307"/>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Updated Time (Updated)</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Timestamp of the last update</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46263385"/>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Location Description (Place)</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Geographic region near the earthquake event</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009107548"/>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Earthquake Type (Type)</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Type of seismic event</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286199030"/>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HorizontalError(HorizontalError)</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Uncertainty in location in kilometers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41898501"/>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Depth Error (DepthError)</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Uncertainty in reported depth in kilometers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916408451"/>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Magnitude Error (MagError)</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Uncertainty in reported magnitude</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032977168"/>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Magnitude Stations (MagNst)</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Total number of seismic stations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741745868"/>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Event Status (Status)</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Review status indicating human review</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943134982"/>
                  </a:ext>
                </a:extLst>
              </a:tr>
              <a:tr h="317500">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Location Source (</a:t>
                      </a:r>
                      <a:r>
                        <a:rPr lang="en-US" sz="1200" b="1" u="none" strike="noStrike" err="1">
                          <a:effectLst/>
                          <a:latin typeface="Times New Roman" panose="02020603050405020304" pitchFamily="18" charset="0"/>
                          <a:cs typeface="Times New Roman" panose="02020603050405020304" pitchFamily="18" charset="0"/>
                        </a:rPr>
                        <a:t>LocationSource</a:t>
                      </a:r>
                      <a:r>
                        <a:rPr lang="en-US" sz="1200" b="1" u="none" strike="noStrike">
                          <a:effectLst/>
                          <a:latin typeface="Times New Roman" panose="02020603050405020304" pitchFamily="18" charset="0"/>
                          <a:cs typeface="Times New Roman" panose="02020603050405020304" pitchFamily="18" charset="0"/>
                        </a:rPr>
                        <a:t>)</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Network providing reported location</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660077539"/>
                  </a:ext>
                </a:extLst>
              </a:tr>
              <a:tr h="473751">
                <a:tc>
                  <a:txBody>
                    <a:bodyPr/>
                    <a:lstStyle/>
                    <a:p>
                      <a:pPr algn="l" rtl="0" fontAlgn="ctr"/>
                      <a:r>
                        <a:rPr lang="en-US" sz="1200" b="1" u="none" strike="noStrike">
                          <a:effectLst/>
                          <a:latin typeface="Times New Roman" panose="02020603050405020304" pitchFamily="18" charset="0"/>
                          <a:cs typeface="Times New Roman" panose="02020603050405020304" pitchFamily="18" charset="0"/>
                        </a:rPr>
                        <a:t>Magnitude Source (MagSource)</a:t>
                      </a:r>
                      <a:endParaRPr lang="en-US" sz="1200" b="1" i="0" u="none" strike="noStrike">
                        <a:solidFill>
                          <a:srgbClr val="363D45"/>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ctr"/>
                      <a:r>
                        <a:rPr lang="en-US" sz="1200" u="none" strike="noStrike">
                          <a:effectLst/>
                          <a:latin typeface="Times New Roman" panose="02020603050405020304" pitchFamily="18" charset="0"/>
                          <a:cs typeface="Times New Roman" panose="02020603050405020304" pitchFamily="18" charset="0"/>
                        </a:rPr>
                        <a:t> Network providing reported magnitude</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039598058"/>
                  </a:ext>
                </a:extLst>
              </a:tr>
            </a:tbl>
          </a:graphicData>
        </a:graphic>
      </p:graphicFrame>
    </p:spTree>
    <p:extLst>
      <p:ext uri="{BB962C8B-B14F-4D97-AF65-F5344CB8AC3E}">
        <p14:creationId xmlns:p14="http://schemas.microsoft.com/office/powerpoint/2010/main" val="425367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6ABEE-6BEC-339D-EEB9-80A9D845768C}"/>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E3F7C3AB-7C9C-12EC-ADFD-4DE051303C91}"/>
              </a:ext>
            </a:extLst>
          </p:cNvPr>
          <p:cNvSpPr>
            <a:spLocks noGrp="1"/>
          </p:cNvSpPr>
          <p:nvPr>
            <p:ph type="title"/>
          </p:nvPr>
        </p:nvSpPr>
        <p:spPr>
          <a:xfrm>
            <a:off x="646359" y="365127"/>
            <a:ext cx="10709031" cy="734621"/>
          </a:xfrm>
        </p:spPr>
        <p:txBody>
          <a:bodyPr vert="horz" lIns="91440" tIns="45720" rIns="91440" bIns="45720" rtlCol="0" anchor="t">
            <a:normAutofit/>
          </a:bodyPr>
          <a:lstStyle/>
          <a:p>
            <a:r>
              <a:rPr lang="en-US">
                <a:solidFill>
                  <a:srgbClr val="7D123C"/>
                </a:solidFill>
                <a:latin typeface="Times New Roman" panose="02020603050405020304" pitchFamily="18" charset="0"/>
                <a:cs typeface="Times New Roman" panose="02020603050405020304" pitchFamily="18" charset="0"/>
              </a:rPr>
              <a:t>Data Cleaning &amp; Pre-Processing</a:t>
            </a:r>
          </a:p>
        </p:txBody>
      </p:sp>
      <p:sp>
        <p:nvSpPr>
          <p:cNvPr id="11" name="Content Placeholder 3">
            <a:extLst>
              <a:ext uri="{FF2B5EF4-FFF2-40B4-BE49-F238E27FC236}">
                <a16:creationId xmlns:a16="http://schemas.microsoft.com/office/drawing/2014/main" id="{7CFCC7A1-C9D7-2308-BB1D-29223D6C87E0}"/>
              </a:ext>
            </a:extLst>
          </p:cNvPr>
          <p:cNvSpPr>
            <a:spLocks noGrp="1"/>
          </p:cNvSpPr>
          <p:nvPr>
            <p:ph sz="half" idx="1"/>
          </p:nvPr>
        </p:nvSpPr>
        <p:spPr>
          <a:xfrm>
            <a:off x="732857" y="2114354"/>
            <a:ext cx="7224894" cy="2800767"/>
          </a:xfrm>
          <a:noFill/>
        </p:spPr>
        <p:txBody>
          <a:bodyPr vert="horz" wrap="square" lIns="91440" tIns="45720" rIns="91440" bIns="45720" rtlCol="0">
            <a:spAutoFit/>
          </a:bodyPr>
          <a:lstStyle/>
          <a:p>
            <a:pPr algn="just" defTabSz="914377">
              <a:lnSpc>
                <a:spcPct val="100000"/>
              </a:lnSpc>
              <a:spcBef>
                <a:spcPts val="2400"/>
              </a:spcBef>
            </a:pPr>
            <a:r>
              <a:rPr lang="en-US" sz="1600">
                <a:solidFill>
                  <a:srgbClr val="002060"/>
                </a:solidFill>
                <a:latin typeface="Times New Roman" panose="02020603050405020304" pitchFamily="18" charset="0"/>
                <a:cs typeface="Times New Roman" panose="02020603050405020304" pitchFamily="18" charset="0"/>
              </a:rPr>
              <a:t>Handling Missing Values</a:t>
            </a:r>
          </a:p>
          <a:p>
            <a:pPr algn="just" defTabSz="914377">
              <a:lnSpc>
                <a:spcPct val="100000"/>
              </a:lnSpc>
              <a:spcBef>
                <a:spcPts val="2400"/>
              </a:spcBef>
            </a:pPr>
            <a:r>
              <a:rPr lang="en-US" sz="1600">
                <a:solidFill>
                  <a:srgbClr val="002060"/>
                </a:solidFill>
                <a:latin typeface="Times New Roman" panose="02020603050405020304" pitchFamily="18" charset="0"/>
                <a:cs typeface="Times New Roman" panose="02020603050405020304" pitchFamily="18" charset="0"/>
              </a:rPr>
              <a:t>Removal of duplicate entries .</a:t>
            </a:r>
          </a:p>
          <a:p>
            <a:pPr algn="just" defTabSz="914377">
              <a:lnSpc>
                <a:spcPct val="100000"/>
              </a:lnSpc>
              <a:spcBef>
                <a:spcPts val="2400"/>
              </a:spcBef>
            </a:pPr>
            <a:r>
              <a:rPr lang="en-US" sz="1600">
                <a:solidFill>
                  <a:srgbClr val="002060"/>
                </a:solidFill>
                <a:latin typeface="Times New Roman" panose="02020603050405020304" pitchFamily="18" charset="0"/>
                <a:cs typeface="Times New Roman" panose="02020603050405020304" pitchFamily="18" charset="0"/>
              </a:rPr>
              <a:t>Outlier detection using using z-score and standard deviation methods </a:t>
            </a:r>
          </a:p>
          <a:p>
            <a:pPr algn="just" defTabSz="914377">
              <a:lnSpc>
                <a:spcPct val="100000"/>
              </a:lnSpc>
              <a:spcBef>
                <a:spcPts val="2400"/>
              </a:spcBef>
            </a:pPr>
            <a:r>
              <a:rPr lang="en-US" sz="1600">
                <a:solidFill>
                  <a:srgbClr val="002060"/>
                </a:solidFill>
                <a:latin typeface="Times New Roman" panose="02020603050405020304" pitchFamily="18" charset="0"/>
                <a:cs typeface="Times New Roman" panose="02020603050405020304" pitchFamily="18" charset="0"/>
              </a:rPr>
              <a:t>Data Type: All were numerical data types (float64) bit. No Categorical data types present.</a:t>
            </a:r>
          </a:p>
          <a:p>
            <a:pPr algn="just" defTabSz="914377">
              <a:lnSpc>
                <a:spcPct val="100000"/>
              </a:lnSpc>
              <a:spcBef>
                <a:spcPts val="2400"/>
              </a:spcBef>
            </a:pPr>
            <a:r>
              <a:rPr lang="en-US" sz="1600">
                <a:solidFill>
                  <a:srgbClr val="002060"/>
                </a:solidFill>
                <a:latin typeface="Times New Roman" panose="02020603050405020304" pitchFamily="18" charset="0"/>
                <a:cs typeface="Times New Roman" panose="02020603050405020304" pitchFamily="18" charset="0"/>
              </a:rPr>
              <a:t>Feature scaling (using Min-Max scaling or Standardization). </a:t>
            </a:r>
          </a:p>
        </p:txBody>
      </p:sp>
      <p:pic>
        <p:nvPicPr>
          <p:cNvPr id="5" name="Picture 4" descr="A blue circle with white text and a logo on it&#10;&#10;AI-generated content may be incorrect.">
            <a:extLst>
              <a:ext uri="{FF2B5EF4-FFF2-40B4-BE49-F238E27FC236}">
                <a16:creationId xmlns:a16="http://schemas.microsoft.com/office/drawing/2014/main" id="{790A960E-DEEC-810A-768A-BF181257DA37}"/>
              </a:ext>
            </a:extLst>
          </p:cNvPr>
          <p:cNvPicPr>
            <a:picLocks noChangeAspect="1"/>
          </p:cNvPicPr>
          <p:nvPr/>
        </p:nvPicPr>
        <p:blipFill>
          <a:blip r:embed="rId3"/>
          <a:stretch>
            <a:fillRect/>
          </a:stretch>
        </p:blipFill>
        <p:spPr>
          <a:xfrm>
            <a:off x="8058471" y="2114354"/>
            <a:ext cx="3296919" cy="2629292"/>
          </a:xfrm>
          <a:prstGeom prst="rect">
            <a:avLst/>
          </a:prstGeom>
          <a:noFill/>
        </p:spPr>
      </p:pic>
      <p:sp>
        <p:nvSpPr>
          <p:cNvPr id="3" name="Slide Number Placeholder 2">
            <a:extLst>
              <a:ext uri="{FF2B5EF4-FFF2-40B4-BE49-F238E27FC236}">
                <a16:creationId xmlns:a16="http://schemas.microsoft.com/office/drawing/2014/main" id="{DBE1CEDB-ECB1-A529-4710-47D85044F14F}"/>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effectLst/>
                <a:uLnTx/>
                <a:uFillTx/>
                <a:latin typeface="Times New Roman" panose="02020603050405020304" pitchFamily="18" charset="0"/>
                <a:cs typeface="Times New Roman" panose="02020603050405020304" pitchFamily="18" charset="0"/>
              </a:rPr>
              <a:pPr marR="0" lvl="0" indent="0" defTabSz="914400" fontAlgn="auto">
                <a:spcBef>
                  <a:spcPts val="0"/>
                </a:spcBef>
                <a:spcAft>
                  <a:spcPts val="600"/>
                </a:spcAft>
                <a:buClrTx/>
                <a:buSzTx/>
                <a:buFontTx/>
                <a:buNone/>
                <a:tabLst/>
                <a:defRPr/>
              </a:pPr>
              <a:t>12</a:t>
            </a:fld>
            <a:endParaRPr kumimoji="0" lang="en-US" b="1" i="0" u="none" strike="noStrike" cap="none" spc="0" normalizeH="0" baseline="0" noProof="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11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E0FAC-CC60-6F0A-37D5-4BAA763272C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EA9C5A-C1A8-FE0E-BC10-7AB3C7DBF6D4}"/>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effectLst/>
                <a:uLnTx/>
                <a:uFillTx/>
                <a:latin typeface="Times New Roman" panose="02020603050405020304" pitchFamily="18" charset="0"/>
                <a:cs typeface="Times New Roman" panose="02020603050405020304" pitchFamily="18" charset="0"/>
              </a:rPr>
              <a:pPr marR="0" lvl="0" indent="0" defTabSz="914400" fontAlgn="auto">
                <a:spcBef>
                  <a:spcPts val="0"/>
                </a:spcBef>
                <a:spcAft>
                  <a:spcPts val="600"/>
                </a:spcAft>
                <a:buClrTx/>
                <a:buSzTx/>
                <a:buFontTx/>
                <a:buNone/>
                <a:tabLst/>
                <a:defRPr/>
              </a:pPr>
              <a:t>13</a:t>
            </a:fld>
            <a:endParaRPr kumimoji="0" lang="en-US" b="1" i="0" u="none" strike="noStrike"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0F5E57-EBB9-34BE-3B15-2EB722924C22}"/>
              </a:ext>
            </a:extLst>
          </p:cNvPr>
          <p:cNvSpPr txBox="1"/>
          <p:nvPr/>
        </p:nvSpPr>
        <p:spPr>
          <a:xfrm>
            <a:off x="-148857" y="178657"/>
            <a:ext cx="12267970" cy="6463308"/>
          </a:xfrm>
          <a:prstGeom prst="rect">
            <a:avLst/>
          </a:prstGeom>
          <a:noFill/>
        </p:spPr>
        <p:txBody>
          <a:bodyPr wrap="square">
            <a:spAutoFit/>
          </a:bodyPr>
          <a:lstStyle/>
          <a:p>
            <a:pPr marL="742939" lvl="1" indent="-285750" algn="just">
              <a:buFont typeface="Wingdings" pitchFamily="2" charset="2"/>
              <a:buChar char="§"/>
            </a:pPr>
            <a:r>
              <a:rPr lang="en-US" b="1">
                <a:solidFill>
                  <a:srgbClr val="7D123C"/>
                </a:solidFill>
                <a:latin typeface="Times New Roman" panose="02020603050405020304" pitchFamily="18" charset="0"/>
                <a:cs typeface="Times New Roman" panose="02020603050405020304" pitchFamily="18" charset="0"/>
              </a:rPr>
              <a:t>Data Cleaning</a:t>
            </a:r>
          </a:p>
          <a:p>
            <a:pPr marL="1200127" lvl="2" indent="-285750" algn="just">
              <a:buFont typeface="Arial" panose="020B0604020202020204" pitchFamily="34" charset="0"/>
              <a:buChar char="•"/>
            </a:pPr>
            <a:r>
              <a:rPr lang="en-US" b="1">
                <a:latin typeface="Times New Roman" panose="02020603050405020304" pitchFamily="18" charset="0"/>
                <a:cs typeface="Times New Roman" panose="02020603050405020304" pitchFamily="18" charset="0"/>
              </a:rPr>
              <a:t>Duplicate Removal: </a:t>
            </a:r>
            <a:r>
              <a:rPr lang="en-US">
                <a:latin typeface="Times New Roman" panose="02020603050405020304" pitchFamily="18" charset="0"/>
                <a:cs typeface="Times New Roman" panose="02020603050405020304" pitchFamily="18" charset="0"/>
              </a:rPr>
              <a:t>The dataset was checked for duplicate entries, and it was found that there were no duplicate rows, ensuring data integrity and accuracy.</a:t>
            </a:r>
          </a:p>
          <a:p>
            <a:pPr marL="1200127" lvl="2" indent="-285750" algn="just">
              <a:buFont typeface="Arial" panose="020B0604020202020204" pitchFamily="34" charset="0"/>
              <a:buChar char="•"/>
            </a:pPr>
            <a:r>
              <a:rPr lang="en-US" b="1">
                <a:latin typeface="Times New Roman" panose="02020603050405020304" pitchFamily="18" charset="0"/>
                <a:cs typeface="Times New Roman" panose="02020603050405020304" pitchFamily="18" charset="0"/>
              </a:rPr>
              <a:t>Handling Missing Values: </a:t>
            </a:r>
            <a:r>
              <a:rPr lang="en-US">
                <a:latin typeface="Times New Roman" panose="02020603050405020304" pitchFamily="18" charset="0"/>
                <a:cs typeface="Times New Roman" panose="02020603050405020304" pitchFamily="18" charset="0"/>
              </a:rPr>
              <a:t>Identified missing values in certain columns such as '</a:t>
            </a:r>
            <a:r>
              <a:rPr lang="en-US" err="1">
                <a:latin typeface="Times New Roman" panose="02020603050405020304" pitchFamily="18" charset="0"/>
                <a:cs typeface="Times New Roman" panose="02020603050405020304" pitchFamily="18" charset="0"/>
              </a:rPr>
              <a:t>nst</a:t>
            </a:r>
            <a:r>
              <a:rPr lang="en-US">
                <a:latin typeface="Times New Roman" panose="02020603050405020304" pitchFamily="18" charset="0"/>
                <a:cs typeface="Times New Roman" panose="02020603050405020304" pitchFamily="18" charset="0"/>
              </a:rPr>
              <a:t>', 'gap', '</a:t>
            </a:r>
            <a:r>
              <a:rPr lang="en-US" err="1">
                <a:latin typeface="Times New Roman" panose="02020603050405020304" pitchFamily="18" charset="0"/>
                <a:cs typeface="Times New Roman" panose="02020603050405020304" pitchFamily="18" charset="0"/>
              </a:rPr>
              <a:t>dmin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horizontalError</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magError</a:t>
            </a:r>
            <a:r>
              <a:rPr lang="en-US">
                <a:latin typeface="Times New Roman" panose="02020603050405020304" pitchFamily="18" charset="0"/>
                <a:cs typeface="Times New Roman" panose="02020603050405020304" pitchFamily="18" charset="0"/>
              </a:rPr>
              <a:t>', and '</a:t>
            </a:r>
            <a:r>
              <a:rPr lang="en-US" err="1">
                <a:latin typeface="Times New Roman" panose="02020603050405020304" pitchFamily="18" charset="0"/>
                <a:cs typeface="Times New Roman" panose="02020603050405020304" pitchFamily="18" charset="0"/>
              </a:rPr>
              <a:t>magNst</a:t>
            </a:r>
            <a:r>
              <a:rPr lang="en-US">
                <a:latin typeface="Times New Roman" panose="02020603050405020304" pitchFamily="18" charset="0"/>
                <a:cs typeface="Times New Roman" panose="02020603050405020304" pitchFamily="18" charset="0"/>
              </a:rPr>
              <a:t>'. These missing values were addressed by filling them with the respective median values for each column.</a:t>
            </a:r>
          </a:p>
          <a:p>
            <a:pPr marL="1200127" lvl="2" indent="-285750" algn="just">
              <a:buFont typeface="Arial" panose="020B0604020202020204" pitchFamily="34" charset="0"/>
              <a:buChar char="•"/>
            </a:pPr>
            <a:r>
              <a:rPr lang="en-US" b="1">
                <a:latin typeface="Times New Roman" panose="02020603050405020304" pitchFamily="18" charset="0"/>
                <a:cs typeface="Times New Roman" panose="02020603050405020304" pitchFamily="18" charset="0"/>
              </a:rPr>
              <a:t>Data Quality Assurance: </a:t>
            </a:r>
            <a:r>
              <a:rPr lang="en-US">
                <a:latin typeface="Times New Roman" panose="02020603050405020304" pitchFamily="18" charset="0"/>
                <a:cs typeface="Times New Roman" panose="02020603050405020304" pitchFamily="18" charset="0"/>
              </a:rPr>
              <a:t>Ensuring data quality and consistency by handling missing values appropriately, which is crucial for building reliable predictive models.</a:t>
            </a:r>
          </a:p>
          <a:p>
            <a:pPr lvl="2" algn="just"/>
            <a:endParaRPr lang="en-US">
              <a:latin typeface="Times New Roman" panose="02020603050405020304" pitchFamily="18" charset="0"/>
              <a:cs typeface="Times New Roman" panose="02020603050405020304" pitchFamily="18" charset="0"/>
            </a:endParaRPr>
          </a:p>
          <a:p>
            <a:pPr marL="742939" lvl="1" indent="-285750" algn="just">
              <a:buFont typeface="Wingdings" pitchFamily="2" charset="2"/>
              <a:buChar char="§"/>
            </a:pPr>
            <a:r>
              <a:rPr lang="en-US" b="1">
                <a:solidFill>
                  <a:srgbClr val="7D123C"/>
                </a:solidFill>
                <a:latin typeface="Times New Roman" panose="02020603050405020304" pitchFamily="18" charset="0"/>
                <a:cs typeface="Times New Roman" panose="02020603050405020304" pitchFamily="18" charset="0"/>
              </a:rPr>
              <a:t>Outliers Detection</a:t>
            </a:r>
          </a:p>
          <a:p>
            <a:pPr marL="1200127" lvl="2"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Z-Score Method: Calculated z-scores for numerical columns to detect outliers based on their standard deviations from the mean. Identified outliers can significantly impact model performance and were addressed to improve the accuracy of predictions.</a:t>
            </a:r>
          </a:p>
          <a:p>
            <a:pPr marL="1200127" lvl="2"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Outliers Handling: Outliers identified using the z-score method were either removed or transformed to mitigate their influence on the models' training and predictions.</a:t>
            </a:r>
          </a:p>
          <a:p>
            <a:pPr marL="1200127" lvl="2" indent="-285750">
              <a:buFont typeface="Arial" panose="020B0604020202020204" pitchFamily="34" charset="0"/>
              <a:buChar char="•"/>
            </a:pPr>
            <a:endParaRPr lang="en-IN">
              <a:latin typeface="Times New Roman" panose="02020603050405020304" pitchFamily="18" charset="0"/>
              <a:cs typeface="Times New Roman" panose="02020603050405020304" pitchFamily="18" charset="0"/>
            </a:endParaRPr>
          </a:p>
          <a:p>
            <a:pPr marL="742939" lvl="1" indent="-285750" algn="just">
              <a:buFont typeface="Wingdings" pitchFamily="2" charset="2"/>
              <a:buChar char="§"/>
            </a:pPr>
            <a:r>
              <a:rPr lang="en-IN" b="1">
                <a:solidFill>
                  <a:srgbClr val="7D123C"/>
                </a:solidFill>
                <a:latin typeface="Times New Roman" panose="02020603050405020304" pitchFamily="18" charset="0"/>
                <a:cs typeface="Times New Roman" panose="02020603050405020304" pitchFamily="18" charset="0"/>
              </a:rPr>
              <a:t>Normalization</a:t>
            </a:r>
            <a:endParaRPr lang="en-US" b="1">
              <a:solidFill>
                <a:srgbClr val="7D123C"/>
              </a:solidFill>
              <a:latin typeface="Times New Roman" panose="02020603050405020304" pitchFamily="18" charset="0"/>
              <a:cs typeface="Times New Roman" panose="02020603050405020304" pitchFamily="18" charset="0"/>
            </a:endParaRPr>
          </a:p>
          <a:p>
            <a:pPr marL="1200127" lvl="2" indent="-285750">
              <a:buFont typeface="Arial" panose="020B0604020202020204" pitchFamily="34" charset="0"/>
              <a:buChar char="•"/>
            </a:pPr>
            <a:r>
              <a:rPr lang="en-IN" b="1" err="1">
                <a:latin typeface="Times New Roman" panose="02020603050405020304" pitchFamily="18" charset="0"/>
                <a:cs typeface="Times New Roman" panose="02020603050405020304" pitchFamily="18" charset="0"/>
              </a:rPr>
              <a:t>MinMaxScaler</a:t>
            </a:r>
            <a:r>
              <a:rPr lang="en-IN" b="1">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Utilized </a:t>
            </a:r>
            <a:r>
              <a:rPr lang="en-IN" err="1">
                <a:latin typeface="Times New Roman" panose="02020603050405020304" pitchFamily="18" charset="0"/>
                <a:cs typeface="Times New Roman" panose="02020603050405020304" pitchFamily="18" charset="0"/>
              </a:rPr>
              <a:t>MinMaxScaler</a:t>
            </a:r>
            <a:r>
              <a:rPr lang="en-IN">
                <a:latin typeface="Times New Roman" panose="02020603050405020304" pitchFamily="18" charset="0"/>
                <a:cs typeface="Times New Roman" panose="02020603050405020304" pitchFamily="18" charset="0"/>
              </a:rPr>
              <a:t> from the </a:t>
            </a:r>
            <a:r>
              <a:rPr lang="en-IN" err="1">
                <a:latin typeface="Times New Roman" panose="02020603050405020304" pitchFamily="18" charset="0"/>
                <a:cs typeface="Times New Roman" panose="02020603050405020304" pitchFamily="18" charset="0"/>
              </a:rPr>
              <a:t>sklearn</a:t>
            </a:r>
            <a:r>
              <a:rPr lang="en-IN">
                <a:latin typeface="Times New Roman" panose="02020603050405020304" pitchFamily="18" charset="0"/>
                <a:cs typeface="Times New Roman" panose="02020603050405020304" pitchFamily="18" charset="0"/>
              </a:rPr>
              <a:t> library to normalize numerical columns such as 'latitude', 'longitude', 'depth', '</a:t>
            </a:r>
            <a:r>
              <a:rPr lang="en-IN" err="1">
                <a:latin typeface="Times New Roman" panose="02020603050405020304" pitchFamily="18" charset="0"/>
                <a:cs typeface="Times New Roman" panose="02020603050405020304" pitchFamily="18" charset="0"/>
              </a:rPr>
              <a:t>nst</a:t>
            </a:r>
            <a:r>
              <a:rPr lang="en-IN">
                <a:latin typeface="Times New Roman" panose="02020603050405020304" pitchFamily="18" charset="0"/>
                <a:cs typeface="Times New Roman" panose="02020603050405020304" pitchFamily="18" charset="0"/>
              </a:rPr>
              <a:t>', 'gap', '</a:t>
            </a:r>
            <a:r>
              <a:rPr lang="en-IN" err="1">
                <a:latin typeface="Times New Roman" panose="02020603050405020304" pitchFamily="18" charset="0"/>
                <a:cs typeface="Times New Roman" panose="02020603050405020304" pitchFamily="18" charset="0"/>
              </a:rPr>
              <a:t>dmin</a:t>
            </a:r>
            <a:r>
              <a:rPr lang="en-IN">
                <a:latin typeface="Times New Roman" panose="02020603050405020304" pitchFamily="18" charset="0"/>
                <a:cs typeface="Times New Roman" panose="02020603050405020304" pitchFamily="18" charset="0"/>
              </a:rPr>
              <a:t>', 'rms', '</a:t>
            </a:r>
            <a:r>
              <a:rPr lang="en-IN" err="1">
                <a:latin typeface="Times New Roman" panose="02020603050405020304" pitchFamily="18" charset="0"/>
                <a:cs typeface="Times New Roman" panose="02020603050405020304" pitchFamily="18" charset="0"/>
              </a:rPr>
              <a:t>horizontalError</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depthError</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magError</a:t>
            </a:r>
            <a:r>
              <a:rPr lang="en-IN">
                <a:latin typeface="Times New Roman" panose="02020603050405020304" pitchFamily="18" charset="0"/>
                <a:cs typeface="Times New Roman" panose="02020603050405020304" pitchFamily="18" charset="0"/>
              </a:rPr>
              <a:t>', and '</a:t>
            </a:r>
            <a:r>
              <a:rPr lang="en-IN" err="1">
                <a:latin typeface="Times New Roman" panose="02020603050405020304" pitchFamily="18" charset="0"/>
                <a:cs typeface="Times New Roman" panose="02020603050405020304" pitchFamily="18" charset="0"/>
              </a:rPr>
              <a:t>magNst</a:t>
            </a:r>
            <a:r>
              <a:rPr lang="en-IN">
                <a:latin typeface="Times New Roman" panose="02020603050405020304" pitchFamily="18" charset="0"/>
                <a:cs typeface="Times New Roman" panose="02020603050405020304" pitchFamily="18" charset="0"/>
              </a:rPr>
              <a:t>'. Normalization brings all numerical features to a similar scale, which aids in better model convergence and performance.</a:t>
            </a:r>
          </a:p>
          <a:p>
            <a:pPr marL="1200127" lvl="2" indent="-285750">
              <a:buFont typeface="Arial" panose="020B0604020202020204" pitchFamily="34" charset="0"/>
              <a:buChar char="•"/>
            </a:pPr>
            <a:r>
              <a:rPr lang="en-IN" b="1">
                <a:latin typeface="Times New Roman" panose="02020603050405020304" pitchFamily="18" charset="0"/>
                <a:cs typeface="Times New Roman" panose="02020603050405020304" pitchFamily="18" charset="0"/>
              </a:rPr>
              <a:t>Scaling Numerical Features: </a:t>
            </a:r>
            <a:r>
              <a:rPr lang="en-IN">
                <a:latin typeface="Times New Roman" panose="02020603050405020304" pitchFamily="18" charset="0"/>
                <a:cs typeface="Times New Roman" panose="02020603050405020304" pitchFamily="18" charset="0"/>
              </a:rPr>
              <a:t>Normalization ensures that numerical features are within a consistent range, preventing certain features from dominating others during model training and improving overall model effectiveness.</a:t>
            </a:r>
          </a:p>
          <a:p>
            <a:pPr marL="742939" lvl="1" indent="-285750" algn="just">
              <a:buFont typeface="Wingdings" pitchFamily="2" charset="2"/>
              <a:buChar char="§"/>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23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62E55-77D4-7D43-0738-45AA3F704322}"/>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761854A7-A51F-44BD-21AB-2302B668CA08}"/>
              </a:ext>
            </a:extLst>
          </p:cNvPr>
          <p:cNvSpPr>
            <a:spLocks noGrp="1"/>
          </p:cNvSpPr>
          <p:nvPr>
            <p:ph type="title"/>
          </p:nvPr>
        </p:nvSpPr>
        <p:spPr>
          <a:xfrm>
            <a:off x="489984" y="92598"/>
            <a:ext cx="10709031" cy="734621"/>
          </a:xfrm>
        </p:spPr>
        <p:txBody>
          <a:bodyPr vert="horz" lIns="91440" tIns="45720" rIns="91440" bIns="45720" rtlCol="0" anchor="t">
            <a:normAutofit/>
          </a:bodyPr>
          <a:lstStyle/>
          <a:p>
            <a:pPr algn="ctr"/>
            <a:r>
              <a:rPr lang="en-US" sz="1800">
                <a:solidFill>
                  <a:srgbClr val="7D123C"/>
                </a:solidFill>
                <a:latin typeface="Times New Roman" panose="02020603050405020304" pitchFamily="18" charset="0"/>
                <a:cs typeface="Times New Roman" panose="02020603050405020304" pitchFamily="18" charset="0"/>
              </a:rPr>
              <a:t>Data Cleaning &amp; Pre-Processing</a:t>
            </a:r>
          </a:p>
        </p:txBody>
      </p:sp>
      <p:sp>
        <p:nvSpPr>
          <p:cNvPr id="3" name="Slide Number Placeholder 2">
            <a:extLst>
              <a:ext uri="{FF2B5EF4-FFF2-40B4-BE49-F238E27FC236}">
                <a16:creationId xmlns:a16="http://schemas.microsoft.com/office/drawing/2014/main" id="{24145A98-3333-859C-826F-3CC17AB5A71F}"/>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effectLst/>
                <a:uLnTx/>
                <a:uFillTx/>
              </a:rPr>
              <a:pPr marR="0" lvl="0" indent="0" defTabSz="914400" fontAlgn="auto">
                <a:spcBef>
                  <a:spcPts val="0"/>
                </a:spcBef>
                <a:spcAft>
                  <a:spcPts val="600"/>
                </a:spcAft>
                <a:buClrTx/>
                <a:buSzTx/>
                <a:buFontTx/>
                <a:buNone/>
                <a:tabLst/>
                <a:defRPr/>
              </a:pPr>
              <a:t>14</a:t>
            </a:fld>
            <a:endParaRPr kumimoji="0" lang="en-US" b="1" i="0" u="none" strike="noStrike" cap="none" spc="0" normalizeH="0" baseline="0" noProof="0">
              <a:ln>
                <a:noFill/>
              </a:ln>
              <a:effectLst/>
              <a:uLnTx/>
              <a:uFillTx/>
            </a:endParaRPr>
          </a:p>
        </p:txBody>
      </p:sp>
      <p:pic>
        <p:nvPicPr>
          <p:cNvPr id="6" name="Picture 5">
            <a:extLst>
              <a:ext uri="{FF2B5EF4-FFF2-40B4-BE49-F238E27FC236}">
                <a16:creationId xmlns:a16="http://schemas.microsoft.com/office/drawing/2014/main" id="{62D93390-8F9E-7AA6-1C3D-75E3007647DD}"/>
              </a:ext>
            </a:extLst>
          </p:cNvPr>
          <p:cNvPicPr>
            <a:picLocks noChangeAspect="1"/>
          </p:cNvPicPr>
          <p:nvPr/>
        </p:nvPicPr>
        <p:blipFill>
          <a:blip r:embed="rId3"/>
          <a:stretch>
            <a:fillRect/>
          </a:stretch>
        </p:blipFill>
        <p:spPr>
          <a:xfrm>
            <a:off x="3251334" y="642471"/>
            <a:ext cx="5470908" cy="5816931"/>
          </a:xfrm>
          <a:prstGeom prst="rect">
            <a:avLst/>
          </a:prstGeom>
        </p:spPr>
      </p:pic>
    </p:spTree>
    <p:extLst>
      <p:ext uri="{BB962C8B-B14F-4D97-AF65-F5344CB8AC3E}">
        <p14:creationId xmlns:p14="http://schemas.microsoft.com/office/powerpoint/2010/main" val="327213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7C165-9AD8-A1DA-C9B5-B77EE1E3824F}"/>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A63EB8C1-63C9-4999-9ECB-991B0E917B22}"/>
              </a:ext>
            </a:extLst>
          </p:cNvPr>
          <p:cNvPicPr>
            <a:picLocks noChangeAspect="1"/>
          </p:cNvPicPr>
          <p:nvPr/>
        </p:nvPicPr>
        <p:blipFill>
          <a:blip r:embed="rId3"/>
          <a:stretch>
            <a:fillRect/>
          </a:stretch>
        </p:blipFill>
        <p:spPr>
          <a:xfrm>
            <a:off x="1444348" y="95693"/>
            <a:ext cx="9303304" cy="2442116"/>
          </a:xfrm>
          <a:prstGeom prst="rect">
            <a:avLst/>
          </a:prstGeom>
          <a:noFill/>
        </p:spPr>
      </p:pic>
      <p:sp>
        <p:nvSpPr>
          <p:cNvPr id="3" name="Slide Number Placeholder 2">
            <a:extLst>
              <a:ext uri="{FF2B5EF4-FFF2-40B4-BE49-F238E27FC236}">
                <a16:creationId xmlns:a16="http://schemas.microsoft.com/office/drawing/2014/main" id="{6C343F7A-63DC-C60D-75A1-920E2196C654}"/>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effectLst/>
                <a:uLnTx/>
                <a:uFillTx/>
              </a:rPr>
              <a:pPr marR="0" lvl="0" indent="0" defTabSz="914400" fontAlgn="auto">
                <a:spcBef>
                  <a:spcPts val="0"/>
                </a:spcBef>
                <a:spcAft>
                  <a:spcPts val="600"/>
                </a:spcAft>
                <a:buClrTx/>
                <a:buSzTx/>
                <a:buFontTx/>
                <a:buNone/>
                <a:tabLst/>
                <a:defRPr/>
              </a:pPr>
              <a:t>15</a:t>
            </a:fld>
            <a:endParaRPr kumimoji="0" lang="en-US" b="1" i="0" u="none" strike="noStrike" cap="none" spc="0" normalizeH="0" baseline="0" noProof="0">
              <a:ln>
                <a:noFill/>
              </a:ln>
              <a:effectLst/>
              <a:uLnTx/>
              <a:uFillTx/>
            </a:endParaRPr>
          </a:p>
        </p:txBody>
      </p:sp>
      <p:pic>
        <p:nvPicPr>
          <p:cNvPr id="7" name="Picture 6">
            <a:extLst>
              <a:ext uri="{FF2B5EF4-FFF2-40B4-BE49-F238E27FC236}">
                <a16:creationId xmlns:a16="http://schemas.microsoft.com/office/drawing/2014/main" id="{FE030762-1761-52A2-AD03-D3AEE7C98E62}"/>
              </a:ext>
            </a:extLst>
          </p:cNvPr>
          <p:cNvPicPr>
            <a:picLocks noChangeAspect="1"/>
          </p:cNvPicPr>
          <p:nvPr/>
        </p:nvPicPr>
        <p:blipFill>
          <a:blip r:embed="rId4"/>
          <a:stretch>
            <a:fillRect/>
          </a:stretch>
        </p:blipFill>
        <p:spPr>
          <a:xfrm>
            <a:off x="3908350" y="2484648"/>
            <a:ext cx="4222012" cy="4222012"/>
          </a:xfrm>
          <a:prstGeom prst="rect">
            <a:avLst/>
          </a:prstGeom>
        </p:spPr>
      </p:pic>
    </p:spTree>
    <p:extLst>
      <p:ext uri="{BB962C8B-B14F-4D97-AF65-F5344CB8AC3E}">
        <p14:creationId xmlns:p14="http://schemas.microsoft.com/office/powerpoint/2010/main" val="951440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02443-F004-AAD4-985B-53B8832CFEA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67EC1D-5CE7-77DD-A627-00D718F34E9D}"/>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effectLst/>
                <a:uLnTx/>
                <a:uFillTx/>
              </a:rPr>
              <a:pPr marR="0" lvl="0" indent="0" defTabSz="914400" fontAlgn="auto">
                <a:spcBef>
                  <a:spcPts val="0"/>
                </a:spcBef>
                <a:spcAft>
                  <a:spcPts val="600"/>
                </a:spcAft>
                <a:buClrTx/>
                <a:buSzTx/>
                <a:buFontTx/>
                <a:buNone/>
                <a:tabLst/>
                <a:defRPr/>
              </a:pPr>
              <a:t>16</a:t>
            </a:fld>
            <a:endParaRPr kumimoji="0" lang="en-US" b="1" i="0" u="none" strike="noStrike" cap="none" spc="0" normalizeH="0" baseline="0" noProof="0">
              <a:ln>
                <a:noFill/>
              </a:ln>
              <a:effectLst/>
              <a:uLnTx/>
              <a:uFillTx/>
            </a:endParaRPr>
          </a:p>
        </p:txBody>
      </p:sp>
      <p:pic>
        <p:nvPicPr>
          <p:cNvPr id="4" name="Picture 3">
            <a:extLst>
              <a:ext uri="{FF2B5EF4-FFF2-40B4-BE49-F238E27FC236}">
                <a16:creationId xmlns:a16="http://schemas.microsoft.com/office/drawing/2014/main" id="{53CA1A3C-5746-65D0-5411-1D23FE5A9847}"/>
              </a:ext>
            </a:extLst>
          </p:cNvPr>
          <p:cNvPicPr>
            <a:picLocks noChangeAspect="1"/>
          </p:cNvPicPr>
          <p:nvPr/>
        </p:nvPicPr>
        <p:blipFill>
          <a:blip r:embed="rId3"/>
          <a:stretch>
            <a:fillRect/>
          </a:stretch>
        </p:blipFill>
        <p:spPr>
          <a:xfrm>
            <a:off x="3476847" y="657105"/>
            <a:ext cx="5422456" cy="5333013"/>
          </a:xfrm>
          <a:prstGeom prst="rect">
            <a:avLst/>
          </a:prstGeom>
        </p:spPr>
      </p:pic>
    </p:spTree>
    <p:extLst>
      <p:ext uri="{BB962C8B-B14F-4D97-AF65-F5344CB8AC3E}">
        <p14:creationId xmlns:p14="http://schemas.microsoft.com/office/powerpoint/2010/main" val="340687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1C84D-AE77-D5E8-F1AC-F841748E2A3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41D44F-5FCA-CCC0-67AE-CB0A11A260C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11B11C8-CD76-7EAE-41FD-629AB61D468D}"/>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a:t>Exploratory Data Analysis</a:t>
            </a:r>
          </a:p>
        </p:txBody>
      </p:sp>
      <p:sp>
        <p:nvSpPr>
          <p:cNvPr id="5" name="TextBox 4">
            <a:extLst>
              <a:ext uri="{FF2B5EF4-FFF2-40B4-BE49-F238E27FC236}">
                <a16:creationId xmlns:a16="http://schemas.microsoft.com/office/drawing/2014/main" id="{A1449307-1432-8027-82CD-83616599164C}"/>
              </a:ext>
            </a:extLst>
          </p:cNvPr>
          <p:cNvSpPr txBox="1"/>
          <p:nvPr/>
        </p:nvSpPr>
        <p:spPr>
          <a:xfrm>
            <a:off x="646359" y="1537419"/>
            <a:ext cx="10931923" cy="1077218"/>
          </a:xfrm>
          <a:prstGeom prst="rect">
            <a:avLst/>
          </a:prstGeom>
          <a:noFill/>
        </p:spPr>
        <p:txBody>
          <a:bodyPr wrap="square">
            <a:spAutoFit/>
          </a:bodyPr>
          <a:lstStyle>
            <a:defPPr>
              <a:defRPr lang="en-US"/>
            </a:defPPr>
            <a:lvl1pPr defTabSz="914400">
              <a:defRPr kumimoji="0" sz="2000" b="1" i="0" u="none" strike="noStrike" cap="none" spc="0" normalizeH="0" baseline="0">
                <a:ln>
                  <a:noFill/>
                </a:ln>
                <a:solidFill>
                  <a:srgbClr val="C00000"/>
                </a:solidFill>
                <a:effectLst/>
                <a:uLnTx/>
                <a:uFillTx/>
                <a:latin typeface="Times New Roman" panose="02020603050405020304" pitchFamily="18" charset="0"/>
                <a:ea typeface="+mj-ea"/>
                <a:cs typeface="Times New Roman" panose="02020603050405020304" pitchFamily="18" charset="0"/>
              </a:defRPr>
            </a:lvl1pPr>
          </a:lstStyle>
          <a:p>
            <a:pPr algn="just"/>
            <a:r>
              <a:rPr lang="en-US" sz="1600" b="0">
                <a:solidFill>
                  <a:srgbClr val="002060"/>
                </a:solidFill>
                <a:ea typeface="+mn-ea"/>
              </a:rPr>
              <a:t>We will analyze the USGS Earthquake Hazards dataset to understand key features like time, latitude, longitude, depth, and magnitude. We examined the data for missing values, outliers, and trends in earthquake occurrences over time and across regions. Visualizations helped identify patterns, hotspots, and any data inconsistencies, ensuring the dataset was ready for building accurate predictive models.</a:t>
            </a:r>
          </a:p>
        </p:txBody>
      </p:sp>
      <p:pic>
        <p:nvPicPr>
          <p:cNvPr id="2052" name="Picture 4" descr="NTT Global Networks SD-WAN">
            <a:extLst>
              <a:ext uri="{FF2B5EF4-FFF2-40B4-BE49-F238E27FC236}">
                <a16:creationId xmlns:a16="http://schemas.microsoft.com/office/drawing/2014/main" id="{4EA6502C-B74C-100F-8672-4DFC271EC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973" y="2687374"/>
            <a:ext cx="3589466" cy="35894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0A371A-34A7-B826-5AD5-79CA2472E309}"/>
              </a:ext>
            </a:extLst>
          </p:cNvPr>
          <p:cNvSpPr txBox="1"/>
          <p:nvPr/>
        </p:nvSpPr>
        <p:spPr>
          <a:xfrm>
            <a:off x="8726101" y="5573161"/>
            <a:ext cx="2345209" cy="338554"/>
          </a:xfrm>
          <a:prstGeom prst="rect">
            <a:avLst/>
          </a:prstGeom>
          <a:noFill/>
        </p:spPr>
        <p:txBody>
          <a:bodyPr wrap="square">
            <a:spAutoFit/>
          </a:bodyPr>
          <a:lstStyle/>
          <a:p>
            <a:pPr algn="ctr"/>
            <a:r>
              <a:rPr lang="en-US" sz="1600">
                <a:solidFill>
                  <a:schemeClr val="bg1"/>
                </a:solidFill>
                <a:latin typeface="Times New Roman" panose="02020603050405020304" pitchFamily="18" charset="0"/>
                <a:cs typeface="Times New Roman" panose="02020603050405020304" pitchFamily="18" charset="0"/>
              </a:rPr>
              <a:t>Exploratory Data Analysis</a:t>
            </a:r>
          </a:p>
        </p:txBody>
      </p:sp>
    </p:spTree>
    <p:extLst>
      <p:ext uri="{BB962C8B-B14F-4D97-AF65-F5344CB8AC3E}">
        <p14:creationId xmlns:p14="http://schemas.microsoft.com/office/powerpoint/2010/main" val="247775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E724D-C54A-048E-A7BC-A7A7D27EE1F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105BC2-1448-6A6C-B8B4-51085A08145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2AFE9E4-1876-9A88-8EA8-80A2F62AC692}"/>
              </a:ext>
            </a:extLst>
          </p:cNvPr>
          <p:cNvSpPr txBox="1"/>
          <p:nvPr/>
        </p:nvSpPr>
        <p:spPr>
          <a:xfrm>
            <a:off x="8726101" y="5573161"/>
            <a:ext cx="2345209" cy="338554"/>
          </a:xfrm>
          <a:prstGeom prst="rect">
            <a:avLst/>
          </a:prstGeom>
          <a:noFill/>
        </p:spPr>
        <p:txBody>
          <a:bodyPr wrap="square">
            <a:spAutoFit/>
          </a:bodyPr>
          <a:lstStyle/>
          <a:p>
            <a:pPr algn="ctr"/>
            <a:r>
              <a:rPr lang="en-US" sz="1600">
                <a:solidFill>
                  <a:schemeClr val="bg1"/>
                </a:solidFill>
                <a:latin typeface="Times New Roman" panose="02020603050405020304" pitchFamily="18" charset="0"/>
                <a:cs typeface="Times New Roman" panose="02020603050405020304" pitchFamily="18" charset="0"/>
              </a:rPr>
              <a:t>Exploratory Data Analysis</a:t>
            </a:r>
          </a:p>
        </p:txBody>
      </p:sp>
      <p:pic>
        <p:nvPicPr>
          <p:cNvPr id="6" name="Picture 5" descr="A screenshot of a computer&#10;&#10;AI-generated content may be incorrect.">
            <a:extLst>
              <a:ext uri="{FF2B5EF4-FFF2-40B4-BE49-F238E27FC236}">
                <a16:creationId xmlns:a16="http://schemas.microsoft.com/office/drawing/2014/main" id="{4A2D8B06-2FE3-EA50-AFEE-236A45CAA27E}"/>
              </a:ext>
            </a:extLst>
          </p:cNvPr>
          <p:cNvPicPr>
            <a:picLocks noChangeAspect="1"/>
          </p:cNvPicPr>
          <p:nvPr/>
        </p:nvPicPr>
        <p:blipFill>
          <a:blip r:embed="rId3"/>
          <a:stretch>
            <a:fillRect/>
          </a:stretch>
        </p:blipFill>
        <p:spPr>
          <a:xfrm>
            <a:off x="1120690" y="90343"/>
            <a:ext cx="9825769" cy="6278560"/>
          </a:xfrm>
          <a:prstGeom prst="rect">
            <a:avLst/>
          </a:prstGeom>
        </p:spPr>
      </p:pic>
    </p:spTree>
    <p:extLst>
      <p:ext uri="{BB962C8B-B14F-4D97-AF65-F5344CB8AC3E}">
        <p14:creationId xmlns:p14="http://schemas.microsoft.com/office/powerpoint/2010/main" val="157370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CE0AE-6715-A509-628B-F04629E2442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DD941D-C43C-A3ED-62C2-9986108118A4}"/>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0BAD608-A1B3-F82C-476A-126A1C8DA3D7}"/>
              </a:ext>
            </a:extLst>
          </p:cNvPr>
          <p:cNvSpPr txBox="1"/>
          <p:nvPr/>
        </p:nvSpPr>
        <p:spPr>
          <a:xfrm>
            <a:off x="8726101" y="5573161"/>
            <a:ext cx="2345209" cy="338554"/>
          </a:xfrm>
          <a:prstGeom prst="rect">
            <a:avLst/>
          </a:prstGeom>
          <a:noFill/>
        </p:spPr>
        <p:txBody>
          <a:bodyPr wrap="square">
            <a:spAutoFit/>
          </a:bodyPr>
          <a:lstStyle/>
          <a:p>
            <a:pPr algn="ctr"/>
            <a:r>
              <a:rPr lang="en-US" sz="1600">
                <a:solidFill>
                  <a:schemeClr val="bg1"/>
                </a:solidFill>
                <a:latin typeface="Times New Roman" panose="02020603050405020304" pitchFamily="18" charset="0"/>
                <a:cs typeface="Times New Roman" panose="02020603050405020304" pitchFamily="18" charset="0"/>
              </a:rPr>
              <a:t>Exploratory Data Analysis</a:t>
            </a:r>
          </a:p>
        </p:txBody>
      </p:sp>
      <p:pic>
        <p:nvPicPr>
          <p:cNvPr id="4" name="Picture 3">
            <a:extLst>
              <a:ext uri="{FF2B5EF4-FFF2-40B4-BE49-F238E27FC236}">
                <a16:creationId xmlns:a16="http://schemas.microsoft.com/office/drawing/2014/main" id="{FA3D492C-CE6F-D478-A05E-CBA799F6E151}"/>
              </a:ext>
            </a:extLst>
          </p:cNvPr>
          <p:cNvPicPr>
            <a:picLocks noChangeAspect="1"/>
          </p:cNvPicPr>
          <p:nvPr/>
        </p:nvPicPr>
        <p:blipFill>
          <a:blip r:embed="rId3"/>
          <a:stretch>
            <a:fillRect/>
          </a:stretch>
        </p:blipFill>
        <p:spPr>
          <a:xfrm>
            <a:off x="3465900" y="732562"/>
            <a:ext cx="5565258" cy="4919500"/>
          </a:xfrm>
          <a:prstGeom prst="rect">
            <a:avLst/>
          </a:prstGeom>
        </p:spPr>
      </p:pic>
    </p:spTree>
    <p:extLst>
      <p:ext uri="{BB962C8B-B14F-4D97-AF65-F5344CB8AC3E}">
        <p14:creationId xmlns:p14="http://schemas.microsoft.com/office/powerpoint/2010/main" val="165710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BC11-FCED-C557-8B84-F231A19034AC}"/>
              </a:ext>
            </a:extLst>
          </p:cNvPr>
          <p:cNvSpPr>
            <a:spLocks noGrp="1"/>
          </p:cNvSpPr>
          <p:nvPr>
            <p:ph type="title"/>
          </p:nvPr>
        </p:nvSpPr>
        <p:spPr/>
        <p:txBody>
          <a:bodyPr/>
          <a:lstStyle/>
          <a:p>
            <a:pPr algn="ctr"/>
            <a:r>
              <a:rPr lang="en-US">
                <a:solidFill>
                  <a:srgbClr val="7D123C"/>
                </a:solidFill>
                <a:latin typeface="Times New Roman" panose="02020603050405020304" pitchFamily="18" charset="0"/>
                <a:cs typeface="Times New Roman" panose="02020603050405020304" pitchFamily="18" charset="0"/>
              </a:rPr>
              <a:t>Team Members</a:t>
            </a:r>
          </a:p>
        </p:txBody>
      </p:sp>
      <p:sp>
        <p:nvSpPr>
          <p:cNvPr id="5" name="Slide Number Placeholder 4">
            <a:extLst>
              <a:ext uri="{FF2B5EF4-FFF2-40B4-BE49-F238E27FC236}">
                <a16:creationId xmlns:a16="http://schemas.microsoft.com/office/drawing/2014/main" id="{D11268D3-07ED-514A-961B-1F062FCA55AF}"/>
              </a:ext>
            </a:extLst>
          </p:cNvPr>
          <p:cNvSpPr>
            <a:spLocks noGrp="1"/>
          </p:cNvSpPr>
          <p:nvPr>
            <p:ph type="sldNum" sz="quarter" idx="12"/>
          </p:nvPr>
        </p:nvSpPr>
        <p:spPr/>
        <p:txBody>
          <a:bodyPr/>
          <a:lstStyle/>
          <a:p>
            <a:fld id="{4267CD5E-26CF-4249-8540-BB1D07FD4227}"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
        <p:nvSpPr>
          <p:cNvPr id="14" name="Google Shape;96;p14">
            <a:extLst>
              <a:ext uri="{FF2B5EF4-FFF2-40B4-BE49-F238E27FC236}">
                <a16:creationId xmlns:a16="http://schemas.microsoft.com/office/drawing/2014/main" id="{0CB4829E-B79E-A976-9D86-F876DA65AEF6}"/>
              </a:ext>
            </a:extLst>
          </p:cNvPr>
          <p:cNvSpPr txBox="1">
            <a:spLocks/>
          </p:cNvSpPr>
          <p:nvPr/>
        </p:nvSpPr>
        <p:spPr>
          <a:xfrm>
            <a:off x="895383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latin typeface="Times New Roman" panose="02020603050405020304" pitchFamily="18" charset="0"/>
                <a:cs typeface="Times New Roman" panose="02020603050405020304" pitchFamily="18" charset="0"/>
              </a:rPr>
              <a:t>Komal Wavhal</a:t>
            </a:r>
          </a:p>
          <a:p>
            <a:r>
              <a:rPr lang="en-US">
                <a:latin typeface="Times New Roman" panose="02020603050405020304" pitchFamily="18" charset="0"/>
                <a:cs typeface="Times New Roman" panose="02020603050405020304" pitchFamily="18" charset="0"/>
              </a:rPr>
              <a:t>CWID: 20034443</a:t>
            </a:r>
          </a:p>
        </p:txBody>
      </p:sp>
      <p:sp>
        <p:nvSpPr>
          <p:cNvPr id="15" name="Google Shape;97;p14">
            <a:extLst>
              <a:ext uri="{FF2B5EF4-FFF2-40B4-BE49-F238E27FC236}">
                <a16:creationId xmlns:a16="http://schemas.microsoft.com/office/drawing/2014/main" id="{FEDEDC08-D7B7-266B-E58A-2596F7118989}"/>
              </a:ext>
            </a:extLst>
          </p:cNvPr>
          <p:cNvSpPr txBox="1">
            <a:spLocks/>
          </p:cNvSpPr>
          <p:nvPr/>
        </p:nvSpPr>
        <p:spPr>
          <a:xfrm>
            <a:off x="5858717" y="3821261"/>
            <a:ext cx="2704825"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285750" indent="-28575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Samiksha Sunil Dhemse</a:t>
            </a:r>
          </a:p>
          <a:p>
            <a:r>
              <a:rPr lang="en-US">
                <a:latin typeface="Times New Roman" panose="02020603050405020304" pitchFamily="18" charset="0"/>
                <a:cs typeface="Times New Roman" panose="02020603050405020304" pitchFamily="18" charset="0"/>
              </a:rPr>
              <a:t>CWID:20034039</a:t>
            </a:r>
          </a:p>
        </p:txBody>
      </p:sp>
      <p:sp>
        <p:nvSpPr>
          <p:cNvPr id="16" name="Google Shape;98;p14">
            <a:extLst>
              <a:ext uri="{FF2B5EF4-FFF2-40B4-BE49-F238E27FC236}">
                <a16:creationId xmlns:a16="http://schemas.microsoft.com/office/drawing/2014/main" id="{772D2FB5-D46A-38D3-754C-EB4DD88BCE84}"/>
              </a:ext>
            </a:extLst>
          </p:cNvPr>
          <p:cNvSpPr txBox="1">
            <a:spLocks/>
          </p:cNvSpPr>
          <p:nvPr/>
        </p:nvSpPr>
        <p:spPr>
          <a:xfrm>
            <a:off x="752972" y="3830753"/>
            <a:ext cx="2348295" cy="598508"/>
          </a:xfrm>
          <a:prstGeom prst="rect">
            <a:avLst/>
          </a:prstGeom>
        </p:spPr>
        <p:txBody>
          <a:bodyPr spcFirstLastPara="1" vert="horz" wrap="square" lIns="91425" tIns="91425" rIns="91425" bIns="91425" rtlCol="0" anchor="t" anchorCtr="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0" algn="l">
              <a:lnSpc>
                <a:spcPct val="100000"/>
              </a:lnSpc>
              <a:spcBef>
                <a:spcPts val="100"/>
              </a:spcBef>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Jyotiraditya Singh</a:t>
            </a:r>
            <a:endParaRPr lang="en-US"/>
          </a:p>
          <a:p>
            <a:pPr marL="0" indent="0" algn="ctr">
              <a:lnSpc>
                <a:spcPct val="100000"/>
              </a:lnSpc>
              <a:spcBef>
                <a:spcPts val="100"/>
              </a:spcBef>
              <a:buNone/>
            </a:pPr>
            <a:r>
              <a:rPr lang="en-US" sz="1600">
                <a:latin typeface="Times New Roman"/>
                <a:cs typeface="Times New Roman"/>
              </a:rPr>
              <a:t>CWID: 20033268</a:t>
            </a:r>
            <a:endParaRPr lang="en-US" sz="1600">
              <a:latin typeface="Times New Roman" panose="02020603050405020304" pitchFamily="18" charset="0"/>
              <a:cs typeface="Times New Roman" panose="02020603050405020304" pitchFamily="18" charset="0"/>
            </a:endParaRPr>
          </a:p>
        </p:txBody>
      </p:sp>
      <p:sp>
        <p:nvSpPr>
          <p:cNvPr id="17" name="Google Shape;99;p14">
            <a:extLst>
              <a:ext uri="{FF2B5EF4-FFF2-40B4-BE49-F238E27FC236}">
                <a16:creationId xmlns:a16="http://schemas.microsoft.com/office/drawing/2014/main" id="{F99420ED-EE6F-8405-939E-4E372C0C91B8}"/>
              </a:ext>
            </a:extLst>
          </p:cNvPr>
          <p:cNvSpPr txBox="1">
            <a:spLocks/>
          </p:cNvSpPr>
          <p:nvPr/>
        </p:nvSpPr>
        <p:spPr>
          <a:xfrm>
            <a:off x="3107412" y="3841268"/>
            <a:ext cx="2704825" cy="1728998"/>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285750" indent="-28575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Preeti Sanjay Chougule</a:t>
            </a:r>
          </a:p>
          <a:p>
            <a:r>
              <a:rPr lang="en-US">
                <a:latin typeface="Times New Roman" panose="02020603050405020304" pitchFamily="18" charset="0"/>
                <a:cs typeface="Times New Roman" panose="02020603050405020304" pitchFamily="18" charset="0"/>
              </a:rPr>
              <a:t>CWID: 20027873</a:t>
            </a:r>
          </a:p>
        </p:txBody>
      </p:sp>
      <p:pic>
        <p:nvPicPr>
          <p:cNvPr id="23" name="Graphic 22" descr="Male profile with solid fill">
            <a:extLst>
              <a:ext uri="{FF2B5EF4-FFF2-40B4-BE49-F238E27FC236}">
                <a16:creationId xmlns:a16="http://schemas.microsoft.com/office/drawing/2014/main" id="{E6BFCE04-AC90-6B67-9C83-B75841DFCB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5958" y="2174765"/>
            <a:ext cx="1865801" cy="1865801"/>
          </a:xfrm>
          <a:prstGeom prst="rect">
            <a:avLst/>
          </a:prstGeom>
        </p:spPr>
      </p:pic>
      <p:pic>
        <p:nvPicPr>
          <p:cNvPr id="25" name="Picture 24" descr="A person with dark hair wearing a blue jacket&#10;&#10;Description automatically generated">
            <a:extLst>
              <a:ext uri="{FF2B5EF4-FFF2-40B4-BE49-F238E27FC236}">
                <a16:creationId xmlns:a16="http://schemas.microsoft.com/office/drawing/2014/main" id="{BC570A1A-354D-CF12-2260-5E0811A46EF5}"/>
              </a:ext>
            </a:extLst>
          </p:cNvPr>
          <p:cNvPicPr>
            <a:picLocks noChangeAspect="1"/>
          </p:cNvPicPr>
          <p:nvPr/>
        </p:nvPicPr>
        <p:blipFill>
          <a:blip r:embed="rId5"/>
          <a:stretch>
            <a:fillRect/>
          </a:stretch>
        </p:blipFill>
        <p:spPr>
          <a:xfrm>
            <a:off x="8953831" y="1910717"/>
            <a:ext cx="1865801" cy="1865801"/>
          </a:xfrm>
          <a:prstGeom prst="rect">
            <a:avLst/>
          </a:prstGeom>
        </p:spPr>
      </p:pic>
      <p:pic>
        <p:nvPicPr>
          <p:cNvPr id="7" name="Graphic 6" descr="Male profile with solid fill">
            <a:extLst>
              <a:ext uri="{FF2B5EF4-FFF2-40B4-BE49-F238E27FC236}">
                <a16:creationId xmlns:a16="http://schemas.microsoft.com/office/drawing/2014/main" id="{122E887B-A1C3-D0D3-0FAD-9DA13FC468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118" y="2119008"/>
            <a:ext cx="1865801" cy="1707826"/>
          </a:xfrm>
          <a:prstGeom prst="rect">
            <a:avLst/>
          </a:prstGeom>
        </p:spPr>
      </p:pic>
      <p:pic>
        <p:nvPicPr>
          <p:cNvPr id="13" name="Picture 12">
            <a:extLst>
              <a:ext uri="{FF2B5EF4-FFF2-40B4-BE49-F238E27FC236}">
                <a16:creationId xmlns:a16="http://schemas.microsoft.com/office/drawing/2014/main" id="{F2CF5DA4-7A9E-E050-179D-5327C58E7BAE}"/>
              </a:ext>
            </a:extLst>
          </p:cNvPr>
          <p:cNvPicPr>
            <a:picLocks noChangeAspect="1"/>
          </p:cNvPicPr>
          <p:nvPr/>
        </p:nvPicPr>
        <p:blipFill>
          <a:blip r:embed="rId6"/>
          <a:stretch>
            <a:fillRect/>
          </a:stretch>
        </p:blipFill>
        <p:spPr>
          <a:xfrm>
            <a:off x="6275958" y="1975467"/>
            <a:ext cx="1865801" cy="1865801"/>
          </a:xfrm>
          <a:prstGeom prst="rect">
            <a:avLst/>
          </a:prstGeom>
        </p:spPr>
      </p:pic>
      <p:pic>
        <p:nvPicPr>
          <p:cNvPr id="3" name="Picture 2" descr="A person with a beard and mustache wearing glasses&#10;&#10;AI-generated content may be incorrect.">
            <a:extLst>
              <a:ext uri="{FF2B5EF4-FFF2-40B4-BE49-F238E27FC236}">
                <a16:creationId xmlns:a16="http://schemas.microsoft.com/office/drawing/2014/main" id="{A15DDB35-2FE2-0474-8E4C-A6E26AEC7A45}"/>
              </a:ext>
            </a:extLst>
          </p:cNvPr>
          <p:cNvPicPr>
            <a:picLocks noChangeAspect="1"/>
          </p:cNvPicPr>
          <p:nvPr/>
        </p:nvPicPr>
        <p:blipFill>
          <a:blip r:embed="rId7"/>
          <a:stretch>
            <a:fillRect/>
          </a:stretch>
        </p:blipFill>
        <p:spPr>
          <a:xfrm>
            <a:off x="1055764" y="1973067"/>
            <a:ext cx="1875033" cy="1852498"/>
          </a:xfrm>
          <a:prstGeom prst="rect">
            <a:avLst/>
          </a:prstGeom>
        </p:spPr>
      </p:pic>
      <p:pic>
        <p:nvPicPr>
          <p:cNvPr id="9" name="Picture 8">
            <a:extLst>
              <a:ext uri="{FF2B5EF4-FFF2-40B4-BE49-F238E27FC236}">
                <a16:creationId xmlns:a16="http://schemas.microsoft.com/office/drawing/2014/main" id="{7B43745C-2AAF-F52E-1862-C7942482AD98}"/>
              </a:ext>
            </a:extLst>
          </p:cNvPr>
          <p:cNvPicPr>
            <a:picLocks noChangeAspect="1"/>
          </p:cNvPicPr>
          <p:nvPr/>
        </p:nvPicPr>
        <p:blipFill>
          <a:blip r:embed="rId8"/>
          <a:srcRect l="11733" r="5157" b="47978"/>
          <a:stretch/>
        </p:blipFill>
        <p:spPr>
          <a:xfrm>
            <a:off x="3515263" y="2115875"/>
            <a:ext cx="1977613" cy="1728999"/>
          </a:xfrm>
          <a:prstGeom prst="rect">
            <a:avLst/>
          </a:prstGeom>
        </p:spPr>
      </p:pic>
      <p:sp>
        <p:nvSpPr>
          <p:cNvPr id="10" name="TextBox 9">
            <a:extLst>
              <a:ext uri="{FF2B5EF4-FFF2-40B4-BE49-F238E27FC236}">
                <a16:creationId xmlns:a16="http://schemas.microsoft.com/office/drawing/2014/main" id="{5A773B15-FAB8-0076-847D-C1963073917A}"/>
              </a:ext>
            </a:extLst>
          </p:cNvPr>
          <p:cNvSpPr txBox="1"/>
          <p:nvPr/>
        </p:nvSpPr>
        <p:spPr>
          <a:xfrm>
            <a:off x="3504385" y="1760045"/>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2053491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E4066-2743-F39D-A901-4651DD352A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DE388-D618-B16C-2546-E33EF6E46638}"/>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6814726-934D-2C8F-0830-3B395EB422A4}"/>
              </a:ext>
            </a:extLst>
          </p:cNvPr>
          <p:cNvSpPr txBox="1"/>
          <p:nvPr/>
        </p:nvSpPr>
        <p:spPr>
          <a:xfrm>
            <a:off x="8726101" y="5573161"/>
            <a:ext cx="2345209" cy="338554"/>
          </a:xfrm>
          <a:prstGeom prst="rect">
            <a:avLst/>
          </a:prstGeom>
          <a:noFill/>
        </p:spPr>
        <p:txBody>
          <a:bodyPr wrap="square">
            <a:spAutoFit/>
          </a:bodyPr>
          <a:lstStyle/>
          <a:p>
            <a:pPr algn="ctr"/>
            <a:r>
              <a:rPr lang="en-US" sz="1600">
                <a:solidFill>
                  <a:schemeClr val="bg1"/>
                </a:solidFill>
                <a:latin typeface="Times New Roman" panose="02020603050405020304" pitchFamily="18" charset="0"/>
                <a:cs typeface="Times New Roman" panose="02020603050405020304" pitchFamily="18" charset="0"/>
              </a:rPr>
              <a:t>Exploratory Data Analysis</a:t>
            </a:r>
          </a:p>
        </p:txBody>
      </p:sp>
      <p:pic>
        <p:nvPicPr>
          <p:cNvPr id="2" name="Picture 1">
            <a:extLst>
              <a:ext uri="{FF2B5EF4-FFF2-40B4-BE49-F238E27FC236}">
                <a16:creationId xmlns:a16="http://schemas.microsoft.com/office/drawing/2014/main" id="{C2E17E5B-8143-D3A7-A28D-603FC0E63E9B}"/>
              </a:ext>
            </a:extLst>
          </p:cNvPr>
          <p:cNvPicPr>
            <a:picLocks noChangeAspect="1"/>
          </p:cNvPicPr>
          <p:nvPr/>
        </p:nvPicPr>
        <p:blipFill>
          <a:blip r:embed="rId3"/>
          <a:stretch>
            <a:fillRect/>
          </a:stretch>
        </p:blipFill>
        <p:spPr>
          <a:xfrm>
            <a:off x="3061438" y="0"/>
            <a:ext cx="6069123" cy="6450715"/>
          </a:xfrm>
          <a:prstGeom prst="rect">
            <a:avLst/>
          </a:prstGeom>
        </p:spPr>
      </p:pic>
    </p:spTree>
    <p:extLst>
      <p:ext uri="{BB962C8B-B14F-4D97-AF65-F5344CB8AC3E}">
        <p14:creationId xmlns:p14="http://schemas.microsoft.com/office/powerpoint/2010/main" val="89053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36788-A761-A26C-0CE3-6726FFA8E95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76DF37-A127-63AF-6EA1-E5466E24F719}"/>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11D2321-95D0-1128-E6EB-A7A26606D16D}"/>
              </a:ext>
            </a:extLst>
          </p:cNvPr>
          <p:cNvSpPr txBox="1"/>
          <p:nvPr/>
        </p:nvSpPr>
        <p:spPr>
          <a:xfrm>
            <a:off x="8726101" y="5573161"/>
            <a:ext cx="2345209" cy="338554"/>
          </a:xfrm>
          <a:prstGeom prst="rect">
            <a:avLst/>
          </a:prstGeom>
          <a:noFill/>
        </p:spPr>
        <p:txBody>
          <a:bodyPr wrap="square">
            <a:spAutoFit/>
          </a:bodyPr>
          <a:lstStyle/>
          <a:p>
            <a:pPr algn="ctr"/>
            <a:r>
              <a:rPr lang="en-US" sz="1600">
                <a:solidFill>
                  <a:schemeClr val="bg1"/>
                </a:solidFill>
                <a:latin typeface="Times New Roman" panose="02020603050405020304" pitchFamily="18" charset="0"/>
                <a:cs typeface="Times New Roman" panose="02020603050405020304" pitchFamily="18" charset="0"/>
              </a:rPr>
              <a:t>Exploratory Data Analysis</a:t>
            </a:r>
          </a:p>
        </p:txBody>
      </p:sp>
      <p:pic>
        <p:nvPicPr>
          <p:cNvPr id="2" name="Picture 1">
            <a:extLst>
              <a:ext uri="{FF2B5EF4-FFF2-40B4-BE49-F238E27FC236}">
                <a16:creationId xmlns:a16="http://schemas.microsoft.com/office/drawing/2014/main" id="{CAE56FA0-09A6-6EDC-F821-4DA9B50EDEBD}"/>
              </a:ext>
            </a:extLst>
          </p:cNvPr>
          <p:cNvPicPr>
            <a:picLocks noChangeAspect="1"/>
          </p:cNvPicPr>
          <p:nvPr/>
        </p:nvPicPr>
        <p:blipFill>
          <a:blip r:embed="rId3"/>
          <a:stretch>
            <a:fillRect/>
          </a:stretch>
        </p:blipFill>
        <p:spPr>
          <a:xfrm>
            <a:off x="2923954" y="828979"/>
            <a:ext cx="5914213" cy="4665395"/>
          </a:xfrm>
          <a:prstGeom prst="rect">
            <a:avLst/>
          </a:prstGeom>
        </p:spPr>
      </p:pic>
    </p:spTree>
    <p:extLst>
      <p:ext uri="{BB962C8B-B14F-4D97-AF65-F5344CB8AC3E}">
        <p14:creationId xmlns:p14="http://schemas.microsoft.com/office/powerpoint/2010/main" val="278406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BE1CC-E212-457E-A619-6D42ED7D4F4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DEA1D2-539C-ECDE-6A2A-76516A899EB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DF3646E-E016-19F9-65CA-EFD69E54FA46}"/>
              </a:ext>
            </a:extLst>
          </p:cNvPr>
          <p:cNvSpPr txBox="1"/>
          <p:nvPr/>
        </p:nvSpPr>
        <p:spPr>
          <a:xfrm>
            <a:off x="8726101" y="5573161"/>
            <a:ext cx="2345209" cy="338554"/>
          </a:xfrm>
          <a:prstGeom prst="rect">
            <a:avLst/>
          </a:prstGeom>
          <a:noFill/>
        </p:spPr>
        <p:txBody>
          <a:bodyPr wrap="square">
            <a:spAutoFit/>
          </a:bodyPr>
          <a:lstStyle/>
          <a:p>
            <a:pPr algn="ctr"/>
            <a:r>
              <a:rPr lang="en-US" sz="1600">
                <a:solidFill>
                  <a:schemeClr val="bg1"/>
                </a:solidFill>
                <a:latin typeface="Times New Roman" panose="02020603050405020304" pitchFamily="18" charset="0"/>
                <a:cs typeface="Times New Roman" panose="02020603050405020304" pitchFamily="18" charset="0"/>
              </a:rPr>
              <a:t>Exploratory Data Analysis</a:t>
            </a:r>
          </a:p>
        </p:txBody>
      </p:sp>
      <p:pic>
        <p:nvPicPr>
          <p:cNvPr id="4" name="Picture 3">
            <a:extLst>
              <a:ext uri="{FF2B5EF4-FFF2-40B4-BE49-F238E27FC236}">
                <a16:creationId xmlns:a16="http://schemas.microsoft.com/office/drawing/2014/main" id="{1A02B8DA-0A1D-EC38-4BA1-E3ABA25A2963}"/>
              </a:ext>
            </a:extLst>
          </p:cNvPr>
          <p:cNvPicPr>
            <a:picLocks noChangeAspect="1"/>
          </p:cNvPicPr>
          <p:nvPr/>
        </p:nvPicPr>
        <p:blipFill>
          <a:blip r:embed="rId3"/>
          <a:stretch>
            <a:fillRect/>
          </a:stretch>
        </p:blipFill>
        <p:spPr>
          <a:xfrm>
            <a:off x="1499190" y="0"/>
            <a:ext cx="9409813" cy="6386971"/>
          </a:xfrm>
          <a:prstGeom prst="rect">
            <a:avLst/>
          </a:prstGeom>
        </p:spPr>
      </p:pic>
    </p:spTree>
    <p:extLst>
      <p:ext uri="{BB962C8B-B14F-4D97-AF65-F5344CB8AC3E}">
        <p14:creationId xmlns:p14="http://schemas.microsoft.com/office/powerpoint/2010/main" val="1172231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FD2BC6-F920-ACBE-13E0-9AA179BB36D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7E15841-0211-1750-7622-A88DD43BEBE0}"/>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solidFill>
                <a:effectLst/>
                <a:uLnTx/>
                <a:uFillTx/>
                <a:latin typeface="Times New Roman" panose="02020603050405020304" pitchFamily="18" charset="0"/>
                <a:cs typeface="Times New Roman" panose="02020603050405020304" pitchFamily="18" charset="0"/>
              </a:rPr>
              <a:pPr marR="0" lvl="0" indent="0" defTabSz="914400" fontAlgn="auto">
                <a:spcBef>
                  <a:spcPts val="0"/>
                </a:spcBef>
                <a:spcAft>
                  <a:spcPts val="600"/>
                </a:spcAft>
                <a:buClrTx/>
                <a:buSzTx/>
                <a:buFontTx/>
                <a:buNone/>
                <a:tabLst/>
                <a:defRPr/>
              </a:pPr>
              <a:t>23</a:t>
            </a:fld>
            <a:endParaRPr kumimoji="0" lang="en-US" b="1" i="0" u="none" strike="noStrike"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D8FEA090-31FE-C1A2-B0C5-AAE1E22E8DCE}"/>
              </a:ext>
            </a:extLst>
          </p:cNvPr>
          <p:cNvSpPr txBox="1">
            <a:spLocks/>
          </p:cNvSpPr>
          <p:nvPr/>
        </p:nvSpPr>
        <p:spPr>
          <a:xfrm>
            <a:off x="646359" y="1376655"/>
            <a:ext cx="7204816" cy="411250"/>
          </a:xfrm>
          <a:prstGeom prst="rect">
            <a:avLst/>
          </a:prstGeom>
        </p:spPr>
        <p:txBody>
          <a:bodyPr vert="horz" lIns="91440" tIns="45720" rIns="91440" bIns="45720" rtlCol="0" anchor="t">
            <a:normAutofit lnSpcReduction="10000"/>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sz="2400">
                <a:solidFill>
                  <a:schemeClr val="tx1">
                    <a:lumMod val="50000"/>
                  </a:schemeClr>
                </a:solidFill>
              </a:rPr>
              <a:t>K-Nearest Neighbors (KNN) Model Overview</a:t>
            </a:r>
          </a:p>
        </p:txBody>
      </p:sp>
      <p:pic>
        <p:nvPicPr>
          <p:cNvPr id="2" name="Picture 1">
            <a:extLst>
              <a:ext uri="{FF2B5EF4-FFF2-40B4-BE49-F238E27FC236}">
                <a16:creationId xmlns:a16="http://schemas.microsoft.com/office/drawing/2014/main" id="{B4519649-C77F-CE58-15E9-B14BD13FC239}"/>
              </a:ext>
            </a:extLst>
          </p:cNvPr>
          <p:cNvPicPr>
            <a:picLocks noChangeAspect="1"/>
          </p:cNvPicPr>
          <p:nvPr/>
        </p:nvPicPr>
        <p:blipFill>
          <a:blip r:embed="rId3"/>
          <a:stretch>
            <a:fillRect/>
          </a:stretch>
        </p:blipFill>
        <p:spPr>
          <a:xfrm>
            <a:off x="6645167" y="2064812"/>
            <a:ext cx="4955767" cy="3505715"/>
          </a:xfrm>
          <a:prstGeom prst="rect">
            <a:avLst/>
          </a:prstGeom>
        </p:spPr>
      </p:pic>
      <p:sp>
        <p:nvSpPr>
          <p:cNvPr id="7" name="TextBox 6">
            <a:extLst>
              <a:ext uri="{FF2B5EF4-FFF2-40B4-BE49-F238E27FC236}">
                <a16:creationId xmlns:a16="http://schemas.microsoft.com/office/drawing/2014/main" id="{42CC5FAE-BBE3-3CE7-2CF3-1676AC0E0B1E}"/>
              </a:ext>
            </a:extLst>
          </p:cNvPr>
          <p:cNvSpPr txBox="1"/>
          <p:nvPr/>
        </p:nvSpPr>
        <p:spPr>
          <a:xfrm>
            <a:off x="646359" y="2270607"/>
            <a:ext cx="6190734" cy="3117648"/>
          </a:xfrm>
          <a:prstGeom prst="rect">
            <a:avLst/>
          </a:prstGeom>
          <a:noFill/>
        </p:spPr>
        <p:txBody>
          <a:bodyPr wrap="square">
            <a:spAutoFit/>
          </a:bodyPr>
          <a:lstStyle/>
          <a:p>
            <a:pPr marL="0" marR="0">
              <a:lnSpc>
                <a:spcPct val="115000"/>
              </a:lnSpc>
              <a:spcBef>
                <a:spcPts val="2400"/>
              </a:spcBef>
              <a:buNone/>
            </a:pPr>
            <a:r>
              <a:rPr lang="en-US" sz="2000" b="1" kern="0">
                <a:solidFill>
                  <a:srgbClr val="365F91"/>
                </a:solidFill>
                <a:effectLst/>
                <a:latin typeface="Times New Roman" panose="02020603050405020304" pitchFamily="18" charset="0"/>
                <a:ea typeface="MS Gothic" panose="020B0609070205080204" pitchFamily="49" charset="-128"/>
                <a:cs typeface="Times New Roman" panose="02020603050405020304" pitchFamily="18" charset="0"/>
              </a:rPr>
              <a:t>Evaluation Metrics:</a:t>
            </a:r>
            <a:br>
              <a:rPr lang="en-US" sz="2000" b="1" kern="0">
                <a:solidFill>
                  <a:srgbClr val="365F91"/>
                </a:solidFill>
                <a:effectLst/>
                <a:latin typeface="Times New Roman" panose="02020603050405020304" pitchFamily="18" charset="0"/>
                <a:ea typeface="MS Gothic" panose="020B0609070205080204" pitchFamily="49" charset="-128"/>
                <a:cs typeface="Times New Roman" panose="02020603050405020304" pitchFamily="18" charset="0"/>
              </a:rPr>
            </a:br>
            <a:endParaRPr lang="en-US" sz="2000" b="1" kern="0">
              <a:solidFill>
                <a:srgbClr val="365F91"/>
              </a:solidFill>
              <a:effectLst/>
              <a:latin typeface="Times New Roman" panose="02020603050405020304" pitchFamily="18" charset="0"/>
              <a:ea typeface="MS Gothic" panose="020B0609070205080204" pitchFamily="49" charset="-128"/>
              <a:cs typeface="Times New Roman" panose="02020603050405020304" pitchFamily="18" charset="0"/>
            </a:endParaRPr>
          </a:p>
          <a:p>
            <a:pPr marL="742939" lvl="1" indent="-285750">
              <a:lnSpc>
                <a:spcPct val="115000"/>
              </a:lnSpc>
              <a:spcAft>
                <a:spcPts val="1000"/>
              </a:spcAft>
              <a:buFont typeface="Arial" panose="020B0604020202020204" pitchFamily="34" charset="0"/>
              <a:buChar char="•"/>
            </a:pPr>
            <a:r>
              <a:rPr lang="en-US" sz="1600">
                <a:solidFill>
                  <a:srgbClr val="002060"/>
                </a:solidFill>
                <a:latin typeface="Times New Roman" panose="02020603050405020304" pitchFamily="18" charset="0"/>
                <a:cs typeface="Times New Roman" panose="02020603050405020304" pitchFamily="18" charset="0"/>
              </a:rPr>
              <a:t>Mean Squared Error (MSE)</a:t>
            </a:r>
          </a:p>
          <a:p>
            <a:pPr marL="1200127" lvl="2" indent="-285750">
              <a:lnSpc>
                <a:spcPct val="115000"/>
              </a:lnSpc>
              <a:spcAft>
                <a:spcPts val="1000"/>
              </a:spcAft>
              <a:buFontTx/>
              <a:buChar char="-"/>
            </a:pPr>
            <a:r>
              <a:rPr lang="en-US" sz="1600">
                <a:solidFill>
                  <a:srgbClr val="002060"/>
                </a:solidFill>
                <a:latin typeface="Times New Roman" panose="02020603050405020304" pitchFamily="18" charset="0"/>
                <a:cs typeface="Times New Roman" panose="02020603050405020304" pitchFamily="18" charset="0"/>
              </a:rPr>
              <a:t>Decision Tree:</a:t>
            </a:r>
          </a:p>
          <a:p>
            <a:pPr marL="1200127" lvl="2" indent="-285750">
              <a:lnSpc>
                <a:spcPct val="115000"/>
              </a:lnSpc>
              <a:spcAft>
                <a:spcPts val="1000"/>
              </a:spcAft>
              <a:buFontTx/>
              <a:buChar char="-"/>
            </a:pPr>
            <a:r>
              <a:rPr lang="en-US" sz="1600">
                <a:solidFill>
                  <a:srgbClr val="002060"/>
                </a:solidFill>
                <a:latin typeface="Times New Roman" panose="02020603050405020304" pitchFamily="18" charset="0"/>
                <a:cs typeface="Times New Roman" panose="02020603050405020304" pitchFamily="18" charset="0"/>
              </a:rPr>
              <a:t>KNN:</a:t>
            </a:r>
          </a:p>
          <a:p>
            <a:pPr marL="742939" lvl="1" indent="-285750">
              <a:lnSpc>
                <a:spcPct val="115000"/>
              </a:lnSpc>
              <a:spcAft>
                <a:spcPts val="1000"/>
              </a:spcAft>
              <a:buFont typeface="Arial" panose="020B0604020202020204" pitchFamily="34" charset="0"/>
              <a:buChar char="•"/>
            </a:pPr>
            <a:r>
              <a:rPr lang="en-US" sz="1600">
                <a:solidFill>
                  <a:srgbClr val="002060"/>
                </a:solidFill>
                <a:latin typeface="Times New Roman" panose="02020603050405020304" pitchFamily="18" charset="0"/>
                <a:cs typeface="Times New Roman" panose="02020603050405020304" pitchFamily="18" charset="0"/>
              </a:rPr>
              <a:t>R-squared (Accuracy)</a:t>
            </a:r>
          </a:p>
          <a:p>
            <a:pPr marL="1200127" lvl="2" indent="-285750">
              <a:lnSpc>
                <a:spcPct val="115000"/>
              </a:lnSpc>
              <a:spcAft>
                <a:spcPts val="1000"/>
              </a:spcAft>
              <a:buFontTx/>
              <a:buChar char="-"/>
            </a:pPr>
            <a:r>
              <a:rPr lang="en-US" sz="1600">
                <a:solidFill>
                  <a:srgbClr val="002060"/>
                </a:solidFill>
                <a:latin typeface="Times New Roman" panose="02020603050405020304" pitchFamily="18" charset="0"/>
                <a:cs typeface="Times New Roman" panose="02020603050405020304" pitchFamily="18" charset="0"/>
              </a:rPr>
              <a:t>Decision Tree: </a:t>
            </a:r>
          </a:p>
          <a:p>
            <a:pPr marL="1200127" lvl="2" indent="-285750">
              <a:lnSpc>
                <a:spcPct val="115000"/>
              </a:lnSpc>
              <a:spcAft>
                <a:spcPts val="1000"/>
              </a:spcAft>
              <a:buFontTx/>
              <a:buChar char="-"/>
            </a:pPr>
            <a:r>
              <a:rPr lang="en-US" sz="1600">
                <a:solidFill>
                  <a:srgbClr val="002060"/>
                </a:solidFill>
                <a:latin typeface="Times New Roman" panose="02020603050405020304" pitchFamily="18" charset="0"/>
                <a:cs typeface="Times New Roman" panose="02020603050405020304" pitchFamily="18" charset="0"/>
              </a:rPr>
              <a:t>KNN:</a:t>
            </a:r>
          </a:p>
        </p:txBody>
      </p:sp>
      <p:sp>
        <p:nvSpPr>
          <p:cNvPr id="8" name="Title 1">
            <a:extLst>
              <a:ext uri="{FF2B5EF4-FFF2-40B4-BE49-F238E27FC236}">
                <a16:creationId xmlns:a16="http://schemas.microsoft.com/office/drawing/2014/main" id="{265121B9-115B-9E53-2281-9AA490F3FE78}"/>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a:t>Exploratory Data Analysis</a:t>
            </a:r>
          </a:p>
        </p:txBody>
      </p:sp>
    </p:spTree>
    <p:extLst>
      <p:ext uri="{BB962C8B-B14F-4D97-AF65-F5344CB8AC3E}">
        <p14:creationId xmlns:p14="http://schemas.microsoft.com/office/powerpoint/2010/main" val="85507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AEF216-102A-5DE5-0E69-DDF7569562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027EE1-183D-BEDE-0BF2-2DFCF507FD7A}"/>
              </a:ext>
            </a:extLst>
          </p:cNvPr>
          <p:cNvSpPr>
            <a:spLocks noGrp="1"/>
          </p:cNvSpPr>
          <p:nvPr>
            <p:ph type="sldNum" sz="quarter" idx="12"/>
          </p:nvPr>
        </p:nvSpPr>
        <p:spPr>
          <a:xfrm>
            <a:off x="10032584" y="625913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solidFill>
                <a:effectLst/>
                <a:uLnTx/>
                <a:uFillTx/>
                <a:latin typeface="Times New Roman" panose="02020603050405020304" pitchFamily="18" charset="0"/>
                <a:cs typeface="Times New Roman" panose="02020603050405020304" pitchFamily="18" charset="0"/>
              </a:rPr>
              <a:pPr marR="0" lvl="0" indent="0" defTabSz="914400" fontAlgn="auto">
                <a:spcBef>
                  <a:spcPts val="0"/>
                </a:spcBef>
                <a:spcAft>
                  <a:spcPts val="600"/>
                </a:spcAft>
                <a:buClrTx/>
                <a:buSzTx/>
                <a:buFontTx/>
                <a:buNone/>
                <a:tabLst/>
                <a:defRPr/>
              </a:pPr>
              <a:t>24</a:t>
            </a:fld>
            <a:endParaRPr kumimoji="0" lang="en-US" b="1" i="0" u="none" strike="noStrike"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C1951F-2BFD-FBF7-D917-A1282C3E791C}"/>
              </a:ext>
            </a:extLst>
          </p:cNvPr>
          <p:cNvSpPr txBox="1"/>
          <p:nvPr/>
        </p:nvSpPr>
        <p:spPr>
          <a:xfrm>
            <a:off x="741485" y="1032994"/>
            <a:ext cx="10709030" cy="5078313"/>
          </a:xfrm>
          <a:prstGeom prst="rect">
            <a:avLst/>
          </a:prstGeom>
          <a:noFill/>
        </p:spPr>
        <p:txBody>
          <a:bodyPr wrap="square">
            <a:spAutoFit/>
          </a:bodyPr>
          <a:lstStyle/>
          <a:p>
            <a:r>
              <a:rPr lang="en-US" sz="1800">
                <a:solidFill>
                  <a:srgbClr val="7D123C"/>
                </a:solidFill>
                <a:latin typeface="Times New Roman" panose="02020603050405020304" pitchFamily="18" charset="0"/>
                <a:cs typeface="Times New Roman" panose="02020603050405020304" pitchFamily="18" charset="0"/>
              </a:rPr>
              <a:t>K-Nearest Neighbors (KNN)</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Implementing two regression models, namely K-Nearest Neighbors (KNN) Regressor and Decision Tree Regressor, to predict earthquake magnitudes based on historical data and features like depth, location, and seismic parameters.</a:t>
            </a:r>
          </a:p>
          <a:p>
            <a:endParaRPr lang="en-US" sz="1800">
              <a:latin typeface="Times New Roman" panose="02020603050405020304" pitchFamily="18" charset="0"/>
              <a:cs typeface="Times New Roman" panose="02020603050405020304" pitchFamily="18" charset="0"/>
            </a:endParaRPr>
          </a:p>
          <a:p>
            <a:r>
              <a:rPr lang="en-US" sz="1800" b="1">
                <a:latin typeface="Times New Roman" panose="02020603050405020304" pitchFamily="18" charset="0"/>
                <a:cs typeface="Times New Roman" panose="02020603050405020304" pitchFamily="18" charset="0"/>
              </a:rPr>
              <a:t>Model Training: </a:t>
            </a:r>
            <a:r>
              <a:rPr lang="en-US" sz="1800">
                <a:latin typeface="Times New Roman" panose="02020603050405020304" pitchFamily="18" charset="0"/>
                <a:cs typeface="Times New Roman" panose="02020603050405020304" pitchFamily="18" charset="0"/>
              </a:rPr>
              <a:t>Splitting the data into training and testing sets, training the models on the training data, and evaluating their performance using metrics like Mean Squared Error (MSE) and R-squared (Coefficient of Determination).</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KNN Regression is a non-parametric machine learning algorithm used for regression tasks. It predicts the value of a target variable by averaging the values of the 'k' nearest data points in the training set to the query point.</a:t>
            </a:r>
          </a:p>
          <a:p>
            <a:r>
              <a:rPr lang="en-US" sz="1800">
                <a:latin typeface="Times New Roman" panose="02020603050405020304" pitchFamily="18" charset="0"/>
                <a:cs typeface="Times New Roman" panose="02020603050405020304" pitchFamily="18" charset="0"/>
              </a:rPr>
              <a:t> KNN is simple to understand and implement, making it suitable for introductory machine learning tasks. It can capture complex relationships in the data without making strong assumptions about the underlying distribution. Additionally, it can handle both regression and classification tasks.</a:t>
            </a:r>
          </a:p>
          <a:p>
            <a:endParaRPr lang="en-US" sz="180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74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9A2E1-5286-6F99-FC1D-6BC2FD21EC4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62340E-9989-C920-0454-BB26F563864F}"/>
              </a:ext>
            </a:extLst>
          </p:cNvPr>
          <p:cNvSpPr txBox="1">
            <a:spLocks/>
          </p:cNvSpPr>
          <p:nvPr/>
        </p:nvSpPr>
        <p:spPr>
          <a:xfrm>
            <a:off x="644769" y="365125"/>
            <a:ext cx="10710619" cy="1325563"/>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pPr>
              <a:spcAft>
                <a:spcPts val="600"/>
              </a:spcAft>
            </a:pPr>
            <a:r>
              <a:rPr lang="en-US"/>
              <a:t>KNN </a:t>
            </a:r>
          </a:p>
        </p:txBody>
      </p:sp>
      <p:sp>
        <p:nvSpPr>
          <p:cNvPr id="3" name="Slide Number Placeholder 2">
            <a:extLst>
              <a:ext uri="{FF2B5EF4-FFF2-40B4-BE49-F238E27FC236}">
                <a16:creationId xmlns:a16="http://schemas.microsoft.com/office/drawing/2014/main" id="{90B964E8-C762-840B-DCF2-672DF2FB5034}"/>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267CD5E-26CF-4249-8540-BB1D07FD4227}" type="slidenum">
              <a:rPr kumimoji="0" lang="en-US" u="none" strike="noStrike" cap="none" spc="0" normalizeH="0" baseline="0" noProof="0" smtClean="0">
                <a:ln>
                  <a:noFill/>
                </a:ln>
                <a:effectLst/>
                <a:uLnTx/>
                <a:uFillTx/>
                <a:latin typeface="Times New Roman"/>
                <a:cs typeface="Times New Roman"/>
              </a:rPr>
              <a:pPr marR="0" lvl="0" indent="0" fontAlgn="auto">
                <a:spcBef>
                  <a:spcPts val="0"/>
                </a:spcBef>
                <a:spcAft>
                  <a:spcPts val="600"/>
                </a:spcAft>
                <a:buClrTx/>
                <a:buSzTx/>
                <a:buFontTx/>
                <a:buNone/>
                <a:tabLst/>
                <a:defRPr/>
              </a:pPr>
              <a:t>25</a:t>
            </a:fld>
            <a:endParaRPr kumimoji="0" lang="en-US" u="none" strike="noStrike" cap="none" spc="0" normalizeH="0" baseline="0" noProof="0">
              <a:ln>
                <a:noFill/>
              </a:ln>
              <a:effectLst/>
              <a:uLnTx/>
              <a:uFillTx/>
              <a:latin typeface="Times New Roman"/>
              <a:cs typeface="Times New Roman"/>
            </a:endParaRPr>
          </a:p>
        </p:txBody>
      </p:sp>
      <p:sp>
        <p:nvSpPr>
          <p:cNvPr id="8" name="TextBox 7">
            <a:extLst>
              <a:ext uri="{FF2B5EF4-FFF2-40B4-BE49-F238E27FC236}">
                <a16:creationId xmlns:a16="http://schemas.microsoft.com/office/drawing/2014/main" id="{20911676-B195-578B-3EC0-1D1645434DC7}"/>
              </a:ext>
            </a:extLst>
          </p:cNvPr>
          <p:cNvSpPr txBox="1"/>
          <p:nvPr/>
        </p:nvSpPr>
        <p:spPr>
          <a:xfrm>
            <a:off x="644768" y="881547"/>
            <a:ext cx="6137032" cy="50198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15000"/>
              </a:lnSpc>
              <a:spcBef>
                <a:spcPts val="2400"/>
              </a:spcBef>
              <a:buClr>
                <a:schemeClr val="accent4"/>
              </a:buClr>
              <a:buFont typeface="Wingdings" pitchFamily="2" charset="2"/>
              <a:buChar char="§"/>
            </a:pPr>
            <a:r>
              <a:rPr lang="en-US" sz="1600" b="1">
                <a:solidFill>
                  <a:srgbClr val="002060"/>
                </a:solidFill>
                <a:latin typeface="Times New Roman" panose="02020603050405020304" pitchFamily="18" charset="0"/>
                <a:cs typeface="Times New Roman" panose="02020603050405020304" pitchFamily="18" charset="0"/>
              </a:rPr>
              <a:t>Model Training:</a:t>
            </a:r>
          </a:p>
          <a:p>
            <a:pPr marL="457200" algn="just"/>
            <a:r>
              <a:rPr lang="en-US" sz="1500">
                <a:latin typeface="Times New Roman"/>
                <a:ea typeface="Calibri"/>
                <a:cs typeface="Times New Roman"/>
              </a:rPr>
              <a:t>Split the data into training and testing sets.</a:t>
            </a:r>
          </a:p>
          <a:p>
            <a:pPr marL="457200" algn="just"/>
            <a:r>
              <a:rPr lang="en-US" sz="1500">
                <a:latin typeface="Times New Roman"/>
                <a:ea typeface="Calibri"/>
                <a:cs typeface="Times New Roman"/>
              </a:rPr>
              <a:t>Initialize the KNN regressor with a specified number of neighbors ('k’).</a:t>
            </a:r>
          </a:p>
          <a:p>
            <a:pPr marL="457200" algn="just"/>
            <a:r>
              <a:rPr lang="en-US" sz="1500">
                <a:latin typeface="Times New Roman"/>
                <a:ea typeface="Calibri"/>
                <a:cs typeface="Times New Roman"/>
              </a:rPr>
              <a:t>Fit the regressor to the training data, where it learns the patterns in the feature space.</a:t>
            </a:r>
          </a:p>
          <a:p>
            <a:pPr marL="228600" indent="-228600" algn="just">
              <a:lnSpc>
                <a:spcPct val="115000"/>
              </a:lnSpc>
              <a:spcBef>
                <a:spcPts val="2400"/>
              </a:spcBef>
              <a:buClr>
                <a:schemeClr val="accent4"/>
              </a:buClr>
              <a:buFont typeface="Wingdings" pitchFamily="2" charset="2"/>
              <a:buChar char="§"/>
            </a:pPr>
            <a:r>
              <a:rPr lang="en-US" sz="1600" b="1">
                <a:solidFill>
                  <a:srgbClr val="002060"/>
                </a:solidFill>
                <a:latin typeface="Times New Roman" panose="02020603050405020304" pitchFamily="18" charset="0"/>
                <a:cs typeface="Times New Roman" panose="02020603050405020304" pitchFamily="18" charset="0"/>
              </a:rPr>
              <a:t>Predictions:</a:t>
            </a:r>
          </a:p>
          <a:p>
            <a:pPr marL="457200" algn="just"/>
            <a:r>
              <a:rPr lang="en-US" sz="1500">
                <a:latin typeface="Times New Roman"/>
                <a:ea typeface="Calibri"/>
                <a:cs typeface="Times New Roman"/>
              </a:rPr>
              <a:t>After training, the KNN regressor predicts earthquake magnitudes on the test data by finding the 'k' nearest neighbors for each data point.</a:t>
            </a:r>
          </a:p>
          <a:p>
            <a:pPr marL="457200" algn="just"/>
            <a:r>
              <a:rPr lang="en-US" sz="1500">
                <a:latin typeface="Times New Roman"/>
                <a:ea typeface="Calibri"/>
                <a:cs typeface="Times New Roman"/>
              </a:rPr>
              <a:t>It calculates the average of the target magnitude values of these neighbors as the predicted magnitude.</a:t>
            </a:r>
          </a:p>
          <a:p>
            <a:pPr marL="228600" indent="-228600" algn="just">
              <a:lnSpc>
                <a:spcPct val="115000"/>
              </a:lnSpc>
              <a:spcBef>
                <a:spcPts val="2400"/>
              </a:spcBef>
              <a:buClr>
                <a:schemeClr val="accent4"/>
              </a:buClr>
              <a:buFont typeface="Wingdings" pitchFamily="2" charset="2"/>
              <a:buChar char="§"/>
            </a:pPr>
            <a:r>
              <a:rPr lang="en-US" sz="1600" b="1">
                <a:solidFill>
                  <a:srgbClr val="002060"/>
                </a:solidFill>
                <a:latin typeface="Times New Roman" panose="02020603050405020304" pitchFamily="18" charset="0"/>
                <a:cs typeface="Times New Roman" panose="02020603050405020304" pitchFamily="18" charset="0"/>
              </a:rPr>
              <a:t>Evaluation Metrics:</a:t>
            </a:r>
          </a:p>
          <a:p>
            <a:pPr marL="457200" algn="just"/>
            <a:r>
              <a:rPr lang="en-US" sz="1500">
                <a:latin typeface="Times New Roman"/>
                <a:ea typeface="Calibri"/>
                <a:cs typeface="Times New Roman"/>
              </a:rPr>
              <a:t>Mean Squared Error (MSE): The KNN Regressor achieved an MSE of approximately 0.00289, indicating a low average squared difference between actual and predicted earthquake magnitudes.</a:t>
            </a:r>
          </a:p>
          <a:p>
            <a:pPr marL="457200" algn="just"/>
            <a:r>
              <a:rPr lang="en-US" sz="1500">
                <a:latin typeface="Times New Roman"/>
                <a:ea typeface="Calibri"/>
                <a:cs typeface="Times New Roman"/>
              </a:rPr>
              <a:t>R-squared (Accuracy): The KNN Regressor achieved an R-squared value of about 0.8483, indicating that approximately 84.83% of the variance in earthquake magnitudes is predictable from the independent variables.</a:t>
            </a:r>
          </a:p>
        </p:txBody>
      </p:sp>
      <p:pic>
        <p:nvPicPr>
          <p:cNvPr id="10" name="Picture 9" descr="A blue dotted line with red line&#10;&#10;AI-generated content may be incorrect.">
            <a:extLst>
              <a:ext uri="{FF2B5EF4-FFF2-40B4-BE49-F238E27FC236}">
                <a16:creationId xmlns:a16="http://schemas.microsoft.com/office/drawing/2014/main" id="{847543BF-668B-0654-C9C9-0A492353BED7}"/>
              </a:ext>
            </a:extLst>
          </p:cNvPr>
          <p:cNvPicPr>
            <a:picLocks noChangeAspect="1"/>
          </p:cNvPicPr>
          <p:nvPr/>
        </p:nvPicPr>
        <p:blipFill>
          <a:blip r:embed="rId3"/>
          <a:stretch>
            <a:fillRect/>
          </a:stretch>
        </p:blipFill>
        <p:spPr>
          <a:xfrm>
            <a:off x="6723200" y="1488450"/>
            <a:ext cx="5305425" cy="4133850"/>
          </a:xfrm>
          <a:prstGeom prst="rect">
            <a:avLst/>
          </a:prstGeom>
        </p:spPr>
      </p:pic>
    </p:spTree>
    <p:extLst>
      <p:ext uri="{BB962C8B-B14F-4D97-AF65-F5344CB8AC3E}">
        <p14:creationId xmlns:p14="http://schemas.microsoft.com/office/powerpoint/2010/main" val="404473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2F61CFF-B575-F2C7-09E2-E055473A2A64}"/>
              </a:ext>
            </a:extLst>
          </p:cNvPr>
          <p:cNvSpPr>
            <a:spLocks noGrp="1"/>
          </p:cNvSpPr>
          <p:nvPr>
            <p:ph type="sldNum" sz="quarter" idx="12"/>
          </p:nvPr>
        </p:nvSpPr>
        <p:spPr/>
        <p:txBody>
          <a:bodyPr/>
          <a:lstStyle/>
          <a:p>
            <a:fld id="{4267CD5E-26CF-4249-8540-BB1D07FD4227}" type="slidenum">
              <a:rPr lang="en-US" smtClean="0"/>
              <a:t>26</a:t>
            </a:fld>
            <a:endParaRPr lang="en-US"/>
          </a:p>
        </p:txBody>
      </p:sp>
      <p:pic>
        <p:nvPicPr>
          <p:cNvPr id="6" name="Picture 5">
            <a:extLst>
              <a:ext uri="{FF2B5EF4-FFF2-40B4-BE49-F238E27FC236}">
                <a16:creationId xmlns:a16="http://schemas.microsoft.com/office/drawing/2014/main" id="{B4EE09B8-B601-5BAE-E911-85BF767CCA09}"/>
              </a:ext>
            </a:extLst>
          </p:cNvPr>
          <p:cNvPicPr>
            <a:picLocks noChangeAspect="1"/>
          </p:cNvPicPr>
          <p:nvPr/>
        </p:nvPicPr>
        <p:blipFill>
          <a:blip r:embed="rId2"/>
          <a:stretch>
            <a:fillRect/>
          </a:stretch>
        </p:blipFill>
        <p:spPr>
          <a:xfrm>
            <a:off x="1055769" y="216035"/>
            <a:ext cx="10080461" cy="6229056"/>
          </a:xfrm>
          <a:prstGeom prst="rect">
            <a:avLst/>
          </a:prstGeom>
        </p:spPr>
      </p:pic>
    </p:spTree>
    <p:extLst>
      <p:ext uri="{BB962C8B-B14F-4D97-AF65-F5344CB8AC3E}">
        <p14:creationId xmlns:p14="http://schemas.microsoft.com/office/powerpoint/2010/main" val="1565470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E71B7-48E1-3965-462B-6B6B8F1ED6A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9FABD28-BF8A-75AE-EE62-DE0C1E929D74}"/>
              </a:ext>
            </a:extLst>
          </p:cNvPr>
          <p:cNvSpPr txBox="1">
            <a:spLocks/>
          </p:cNvSpPr>
          <p:nvPr/>
        </p:nvSpPr>
        <p:spPr>
          <a:xfrm>
            <a:off x="644769" y="365125"/>
            <a:ext cx="10710619" cy="1325563"/>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pPr>
              <a:spcAft>
                <a:spcPts val="600"/>
              </a:spcAft>
            </a:pPr>
            <a:r>
              <a:rPr lang="en-US">
                <a:latin typeface="Times New Roman"/>
                <a:cs typeface="Times New Roman"/>
              </a:rPr>
              <a:t>Decision Tree Regression </a:t>
            </a:r>
          </a:p>
        </p:txBody>
      </p:sp>
      <p:pic>
        <p:nvPicPr>
          <p:cNvPr id="5" name="Picture 4" descr="A diagram of a tree&#10;&#10;AI-generated content may be incorrect.">
            <a:extLst>
              <a:ext uri="{FF2B5EF4-FFF2-40B4-BE49-F238E27FC236}">
                <a16:creationId xmlns:a16="http://schemas.microsoft.com/office/drawing/2014/main" id="{4842A07D-8848-C9E4-DEC8-EB02992DEF89}"/>
              </a:ext>
            </a:extLst>
          </p:cNvPr>
          <p:cNvPicPr>
            <a:picLocks noChangeAspect="1"/>
          </p:cNvPicPr>
          <p:nvPr/>
        </p:nvPicPr>
        <p:blipFill>
          <a:blip r:embed="rId3"/>
          <a:stretch>
            <a:fillRect/>
          </a:stretch>
        </p:blipFill>
        <p:spPr>
          <a:xfrm>
            <a:off x="936869" y="1794011"/>
            <a:ext cx="5181600" cy="3640074"/>
          </a:xfrm>
          <a:prstGeom prst="rect">
            <a:avLst/>
          </a:prstGeom>
          <a:noFill/>
        </p:spPr>
      </p:pic>
      <p:sp>
        <p:nvSpPr>
          <p:cNvPr id="8" name="TextBox 7">
            <a:extLst>
              <a:ext uri="{FF2B5EF4-FFF2-40B4-BE49-F238E27FC236}">
                <a16:creationId xmlns:a16="http://schemas.microsoft.com/office/drawing/2014/main" id="{D391611C-DB75-0622-7592-8E7FE6D9FC1D}"/>
              </a:ext>
            </a:extLst>
          </p:cNvPr>
          <p:cNvSpPr txBox="1"/>
          <p:nvPr/>
        </p:nvSpPr>
        <p:spPr>
          <a:xfrm>
            <a:off x="6120775" y="1719445"/>
            <a:ext cx="5181600" cy="435133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28600" indent="-228600" defTabSz="914354">
              <a:lnSpc>
                <a:spcPct val="90000"/>
              </a:lnSpc>
              <a:spcBef>
                <a:spcPts val="1000"/>
              </a:spcBef>
              <a:buClr>
                <a:schemeClr val="accent4"/>
              </a:buClr>
              <a:buFont typeface="Wingdings" pitchFamily="2" charset="2"/>
              <a:buChar char="§"/>
            </a:pPr>
            <a:r>
              <a:rPr lang="en-US">
                <a:latin typeface="Times New Roman"/>
                <a:cs typeface="Times New Roman"/>
              </a:rPr>
              <a:t>Decision Tree is a tree-like structure where nodes represent features, branches represent decisions, and leaf nodes represent outcomes. It's used for regression tasks and efficiently handles large datasets.</a:t>
            </a:r>
          </a:p>
          <a:p>
            <a:pPr defTabSz="914354">
              <a:lnSpc>
                <a:spcPct val="90000"/>
              </a:lnSpc>
              <a:spcBef>
                <a:spcPts val="1000"/>
              </a:spcBef>
              <a:buClr>
                <a:schemeClr val="accent4"/>
              </a:buClr>
            </a:pPr>
            <a:endParaRPr lang="en-US">
              <a:latin typeface="Times New Roman"/>
              <a:cs typeface="Times New Roman"/>
            </a:endParaRPr>
          </a:p>
          <a:p>
            <a:pPr marL="228600" indent="-228600" defTabSz="914354">
              <a:lnSpc>
                <a:spcPct val="90000"/>
              </a:lnSpc>
              <a:spcBef>
                <a:spcPts val="1000"/>
              </a:spcBef>
              <a:buClr>
                <a:schemeClr val="accent4"/>
              </a:buClr>
              <a:buFont typeface="Wingdings" pitchFamily="2" charset="2"/>
              <a:buChar char="§"/>
            </a:pPr>
            <a:r>
              <a:rPr lang="en-US">
                <a:latin typeface="Times New Roman"/>
                <a:cs typeface="Times New Roman"/>
              </a:rPr>
              <a:t>Decision Trees are easy to interpret and visualize, making them valuable for understanding feature importance and decision rules. They can handle both numerical and categorical data and are robust to outliers. Decision Trees can also handle complex relationships in the data.</a:t>
            </a:r>
          </a:p>
          <a:p>
            <a:pPr marL="228600" indent="-228600" defTabSz="914354">
              <a:lnSpc>
                <a:spcPct val="90000"/>
              </a:lnSpc>
              <a:spcBef>
                <a:spcPts val="1000"/>
              </a:spcBef>
              <a:buClr>
                <a:schemeClr val="accent4"/>
              </a:buClr>
              <a:buFont typeface="Wingdings" pitchFamily="2" charset="2"/>
              <a:buChar char="§"/>
            </a:pPr>
            <a:endParaRPr lang="en-US">
              <a:latin typeface="Times New Roman"/>
              <a:cs typeface="Times New Roman"/>
            </a:endParaRPr>
          </a:p>
        </p:txBody>
      </p:sp>
      <p:sp>
        <p:nvSpPr>
          <p:cNvPr id="3" name="Slide Number Placeholder 2">
            <a:extLst>
              <a:ext uri="{FF2B5EF4-FFF2-40B4-BE49-F238E27FC236}">
                <a16:creationId xmlns:a16="http://schemas.microsoft.com/office/drawing/2014/main" id="{2A379839-14CC-21FB-8D25-91C4819491EC}"/>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267CD5E-26CF-4249-8540-BB1D07FD4227}" type="slidenum">
              <a:rPr kumimoji="0" lang="en-US" u="none" strike="noStrike" cap="none" spc="0" normalizeH="0" baseline="0" noProof="0" smtClean="0">
                <a:ln>
                  <a:noFill/>
                </a:ln>
                <a:effectLst/>
                <a:uLnTx/>
                <a:uFillTx/>
                <a:latin typeface="Times New Roman"/>
                <a:cs typeface="Times New Roman"/>
              </a:rPr>
              <a:pPr marR="0" lvl="0" indent="0" fontAlgn="auto">
                <a:spcBef>
                  <a:spcPts val="0"/>
                </a:spcBef>
                <a:spcAft>
                  <a:spcPts val="600"/>
                </a:spcAft>
                <a:buClrTx/>
                <a:buSzTx/>
                <a:buFontTx/>
                <a:buNone/>
                <a:tabLst/>
                <a:defRPr/>
              </a:pPr>
              <a:t>27</a:t>
            </a:fld>
            <a:endParaRPr kumimoji="0" lang="en-US" u="none" strike="noStrike" cap="none" spc="0" normalizeH="0" baseline="0" noProof="0">
              <a:ln>
                <a:noFill/>
              </a:ln>
              <a:effectLst/>
              <a:uLnTx/>
              <a:uFillTx/>
              <a:latin typeface="Times New Roman"/>
              <a:cs typeface="Times New Roman"/>
            </a:endParaRPr>
          </a:p>
        </p:txBody>
      </p:sp>
      <p:sp>
        <p:nvSpPr>
          <p:cNvPr id="6" name="TextBox 5">
            <a:extLst>
              <a:ext uri="{FF2B5EF4-FFF2-40B4-BE49-F238E27FC236}">
                <a16:creationId xmlns:a16="http://schemas.microsoft.com/office/drawing/2014/main" id="{3D3A518D-2242-2BC1-74DA-7F77A3476F04}"/>
              </a:ext>
            </a:extLst>
          </p:cNvPr>
          <p:cNvSpPr txBox="1"/>
          <p:nvPr/>
        </p:nvSpPr>
        <p:spPr>
          <a:xfrm>
            <a:off x="2758291" y="5434085"/>
            <a:ext cx="2181112" cy="369332"/>
          </a:xfrm>
          <a:prstGeom prst="rect">
            <a:avLst/>
          </a:prstGeom>
          <a:noFill/>
        </p:spPr>
        <p:txBody>
          <a:bodyPr wrap="square">
            <a:spAutoFit/>
          </a:bodyPr>
          <a:lstStyle/>
          <a:p>
            <a:r>
              <a:rPr lang="en-US">
                <a:solidFill>
                  <a:srgbClr val="002060"/>
                </a:solidFill>
                <a:latin typeface="Times New Roman"/>
                <a:cs typeface="Times New Roman"/>
              </a:rPr>
              <a:t>Fig. Decision Tree </a:t>
            </a:r>
            <a:endParaRPr lang="en-US">
              <a:solidFill>
                <a:srgbClr val="002060"/>
              </a:solidFill>
            </a:endParaRPr>
          </a:p>
        </p:txBody>
      </p:sp>
    </p:spTree>
    <p:extLst>
      <p:ext uri="{BB962C8B-B14F-4D97-AF65-F5344CB8AC3E}">
        <p14:creationId xmlns:p14="http://schemas.microsoft.com/office/powerpoint/2010/main" val="92963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C73AA-4BE3-FD2F-FF8D-BD26854C7D1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2030209-C95B-85FB-F356-05E2C6B02F66}"/>
              </a:ext>
            </a:extLst>
          </p:cNvPr>
          <p:cNvSpPr txBox="1"/>
          <p:nvPr/>
        </p:nvSpPr>
        <p:spPr>
          <a:xfrm>
            <a:off x="508000" y="900393"/>
            <a:ext cx="5350199" cy="583060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28600" indent="-228600" algn="just" defTabSz="914354">
              <a:lnSpc>
                <a:spcPct val="90000"/>
              </a:lnSpc>
              <a:spcBef>
                <a:spcPts val="1000"/>
              </a:spcBef>
              <a:buClr>
                <a:schemeClr val="accent4"/>
              </a:buClr>
              <a:buFont typeface="Wingdings" pitchFamily="2" charset="2"/>
              <a:buChar char="§"/>
            </a:pPr>
            <a:r>
              <a:rPr lang="en-US" sz="1400" b="1">
                <a:solidFill>
                  <a:srgbClr val="7D123C"/>
                </a:solidFill>
                <a:latin typeface="Times New Roman" panose="02020603050405020304" pitchFamily="18" charset="0"/>
                <a:ea typeface="+mj-ea"/>
                <a:cs typeface="Times New Roman" panose="02020603050405020304" pitchFamily="18" charset="0"/>
              </a:rPr>
              <a:t>Model Training: </a:t>
            </a:r>
          </a:p>
          <a:p>
            <a:pPr lvl="1" algn="just"/>
            <a:r>
              <a:rPr lang="en-US" sz="1400">
                <a:latin typeface="Times New Roman" panose="02020603050405020304" pitchFamily="18" charset="0"/>
                <a:cs typeface="Times New Roman" panose="02020603050405020304" pitchFamily="18" charset="0"/>
              </a:rPr>
              <a:t>Split the earthquake dataset into training and testing sets.</a:t>
            </a:r>
          </a:p>
          <a:p>
            <a:pPr lvl="1" algn="just"/>
            <a:r>
              <a:rPr lang="en-US" sz="1400">
                <a:latin typeface="Times New Roman" panose="02020603050405020304" pitchFamily="18" charset="0"/>
                <a:cs typeface="Times New Roman" panose="02020603050405020304" pitchFamily="18" charset="0"/>
              </a:rPr>
              <a:t>Initialize the Decision Tree regressor and fit it to the training data.</a:t>
            </a:r>
            <a:br>
              <a:rPr lang="en-US" sz="1400">
                <a:latin typeface="Times New Roman" panose="02020603050405020304" pitchFamily="18" charset="0"/>
                <a:cs typeface="Times New Roman" panose="02020603050405020304" pitchFamily="18" charset="0"/>
              </a:rPr>
            </a:br>
            <a:endParaRPr lang="en-US" sz="1400">
              <a:latin typeface="Times New Roman" panose="02020603050405020304" pitchFamily="18" charset="0"/>
              <a:cs typeface="Times New Roman" panose="02020603050405020304" pitchFamily="18" charset="0"/>
            </a:endParaRPr>
          </a:p>
          <a:p>
            <a:pPr marL="228600" indent="-228600" algn="just" defTabSz="914354">
              <a:lnSpc>
                <a:spcPct val="90000"/>
              </a:lnSpc>
              <a:spcBef>
                <a:spcPts val="1000"/>
              </a:spcBef>
              <a:buClr>
                <a:schemeClr val="accent4"/>
              </a:buClr>
              <a:buFont typeface="Wingdings" pitchFamily="2" charset="2"/>
              <a:buChar char="§"/>
            </a:pPr>
            <a:r>
              <a:rPr lang="en-US" sz="1400" b="1">
                <a:solidFill>
                  <a:srgbClr val="7D123C"/>
                </a:solidFill>
                <a:latin typeface="Times New Roman" panose="02020603050405020304" pitchFamily="18" charset="0"/>
                <a:ea typeface="+mj-ea"/>
                <a:cs typeface="Times New Roman" panose="02020603050405020304" pitchFamily="18" charset="0"/>
              </a:rPr>
              <a:t>Predictions:</a:t>
            </a:r>
          </a:p>
          <a:p>
            <a:pPr lvl="1" algn="just"/>
            <a:r>
              <a:rPr lang="en-US" sz="1400">
                <a:latin typeface="Times New Roman" panose="02020603050405020304" pitchFamily="18" charset="0"/>
                <a:cs typeface="Times New Roman" panose="02020603050405020304" pitchFamily="18" charset="0"/>
              </a:rPr>
              <a:t>The regressor recursively splits the data based on features to minimize mean squared error during training.</a:t>
            </a:r>
          </a:p>
          <a:p>
            <a:pPr lvl="1" algn="just"/>
            <a:r>
              <a:rPr lang="en-US" sz="1400">
                <a:latin typeface="Times New Roman" panose="02020603050405020304" pitchFamily="18" charset="0"/>
                <a:cs typeface="Times New Roman" panose="02020603050405020304" pitchFamily="18" charset="0"/>
              </a:rPr>
              <a:t>The training data included features such as latitude, longitude, depth, and other relevant attributes.</a:t>
            </a:r>
          </a:p>
          <a:p>
            <a:pPr marL="228600" indent="-228600" algn="just" defTabSz="914354">
              <a:lnSpc>
                <a:spcPct val="90000"/>
              </a:lnSpc>
              <a:spcBef>
                <a:spcPts val="1000"/>
              </a:spcBef>
              <a:buClr>
                <a:schemeClr val="accent4"/>
              </a:buClr>
              <a:buFont typeface="Wingdings" pitchFamily="2" charset="2"/>
              <a:buChar char="§"/>
            </a:pPr>
            <a:endParaRPr lang="en-US" sz="1400">
              <a:latin typeface="Times New Roman" panose="02020603050405020304" pitchFamily="18" charset="0"/>
              <a:cs typeface="Times New Roman" panose="02020603050405020304" pitchFamily="18" charset="0"/>
            </a:endParaRPr>
          </a:p>
          <a:p>
            <a:pPr marL="228600" indent="-228600" algn="just" defTabSz="914354">
              <a:lnSpc>
                <a:spcPct val="90000"/>
              </a:lnSpc>
              <a:spcBef>
                <a:spcPts val="1000"/>
              </a:spcBef>
              <a:buClr>
                <a:schemeClr val="accent4"/>
              </a:buClr>
              <a:buFont typeface="Wingdings" pitchFamily="2" charset="2"/>
              <a:buChar char="§"/>
            </a:pPr>
            <a:r>
              <a:rPr lang="en-US" sz="1400" b="1">
                <a:solidFill>
                  <a:srgbClr val="7D123C"/>
                </a:solidFill>
                <a:latin typeface="Times New Roman" panose="02020603050405020304" pitchFamily="18" charset="0"/>
                <a:ea typeface="+mj-ea"/>
                <a:cs typeface="Times New Roman" panose="02020603050405020304" pitchFamily="18" charset="0"/>
              </a:rPr>
              <a:t>Evaluation Metrics: </a:t>
            </a:r>
            <a:r>
              <a:rPr lang="en-US" sz="1400">
                <a:latin typeface="Times New Roman" panose="02020603050405020304" pitchFamily="18" charset="0"/>
                <a:cs typeface="Times New Roman" panose="02020603050405020304" pitchFamily="18" charset="0"/>
              </a:rPr>
              <a:t>After training, make predictions on the test data using the learned decision rules in the tree structure.</a:t>
            </a:r>
          </a:p>
          <a:p>
            <a:pPr lvl="1" algn="just"/>
            <a:endParaRPr lang="en-US" sz="1400">
              <a:solidFill>
                <a:srgbClr val="7030A0"/>
              </a:solidFill>
              <a:latin typeface="Times New Roman" panose="02020603050405020304" pitchFamily="18" charset="0"/>
              <a:cs typeface="Times New Roman" panose="02020603050405020304" pitchFamily="18" charset="0"/>
            </a:endParaRPr>
          </a:p>
          <a:p>
            <a:pPr lvl="1" algn="just"/>
            <a:r>
              <a:rPr lang="en-US" sz="1400">
                <a:solidFill>
                  <a:srgbClr val="7030A0"/>
                </a:solidFill>
                <a:latin typeface="Times New Roman" panose="02020603050405020304" pitchFamily="18" charset="0"/>
                <a:cs typeface="Times New Roman" panose="02020603050405020304" pitchFamily="18" charset="0"/>
              </a:rPr>
              <a:t>Mean Squared Error (MSE): </a:t>
            </a:r>
            <a:r>
              <a:rPr lang="en-US" sz="1400">
                <a:latin typeface="Times New Roman" panose="02020603050405020304" pitchFamily="18" charset="0"/>
                <a:cs typeface="Times New Roman" panose="02020603050405020304" pitchFamily="18" charset="0"/>
              </a:rPr>
              <a:t>The Decision Tree Regressor achieved an MSE of approximately 0.00376, indicating a relatively low average squared difference between actual and predicted earthquake magnitudes.</a:t>
            </a:r>
          </a:p>
          <a:p>
            <a:pPr lvl="1" algn="just"/>
            <a:endParaRPr lang="en-US" sz="1400">
              <a:solidFill>
                <a:srgbClr val="7030A0"/>
              </a:solidFill>
              <a:latin typeface="Times New Roman" panose="02020603050405020304" pitchFamily="18" charset="0"/>
              <a:cs typeface="Times New Roman" panose="02020603050405020304" pitchFamily="18" charset="0"/>
            </a:endParaRPr>
          </a:p>
          <a:p>
            <a:pPr lvl="1" algn="just"/>
            <a:r>
              <a:rPr lang="en-US" sz="1400">
                <a:solidFill>
                  <a:srgbClr val="7030A0"/>
                </a:solidFill>
                <a:latin typeface="Times New Roman" panose="02020603050405020304" pitchFamily="18" charset="0"/>
                <a:cs typeface="Times New Roman" panose="02020603050405020304" pitchFamily="18" charset="0"/>
              </a:rPr>
              <a:t>R-squared (Accuracy): </a:t>
            </a:r>
            <a:r>
              <a:rPr lang="en-US" sz="1400">
                <a:latin typeface="Times New Roman" panose="02020603050405020304" pitchFamily="18" charset="0"/>
                <a:cs typeface="Times New Roman" panose="02020603050405020304" pitchFamily="18" charset="0"/>
              </a:rPr>
              <a:t>The Decision Tree Regressor achieved an R-squared value of about 0.8028, indicating that approximately 80.28% of the variance in earthquake magnitudes is predictable from the independent variables.</a:t>
            </a:r>
          </a:p>
        </p:txBody>
      </p:sp>
      <p:sp>
        <p:nvSpPr>
          <p:cNvPr id="3" name="Slide Number Placeholder 2">
            <a:extLst>
              <a:ext uri="{FF2B5EF4-FFF2-40B4-BE49-F238E27FC236}">
                <a16:creationId xmlns:a16="http://schemas.microsoft.com/office/drawing/2014/main" id="{E28CD877-77B1-A6F4-41B7-F5B297080D94}"/>
              </a:ext>
            </a:extLst>
          </p:cNvPr>
          <p:cNvSpPr>
            <a:spLocks noGrp="1"/>
          </p:cNvSpPr>
          <p:nvPr>
            <p:ph type="sldNum" sz="quarter" idx="12"/>
          </p:nvPr>
        </p:nvSpPr>
        <p:spPr>
          <a:xfrm>
            <a:off x="9375913" y="6276840"/>
            <a:ext cx="2743200" cy="365125"/>
          </a:xfrm>
        </p:spPr>
        <p:txBody>
          <a:bodyPr vert="horz" lIns="91440" tIns="45720" rIns="91440" bIns="45720" rtlCol="0" anchor="ctr">
            <a:noAutofit/>
          </a:bodyPr>
          <a:lstStyle/>
          <a:p>
            <a:pPr marR="0" lvl="0" indent="0" fontAlgn="auto">
              <a:spcBef>
                <a:spcPts val="0"/>
              </a:spcBef>
              <a:spcAft>
                <a:spcPts val="600"/>
              </a:spcAft>
              <a:buClrTx/>
              <a:buSzTx/>
              <a:buFontTx/>
              <a:buNone/>
              <a:tabLst/>
              <a:defRPr/>
            </a:pPr>
            <a:fld id="{4267CD5E-26CF-4249-8540-BB1D07FD4227}" type="slidenum">
              <a:rPr kumimoji="0" lang="en-US" sz="1800" u="none" strike="noStrike" cap="none" spc="0" normalizeH="0" baseline="0" noProof="0" smtClean="0">
                <a:ln>
                  <a:noFill/>
                </a:ln>
                <a:effectLst/>
                <a:uLnTx/>
                <a:uFillTx/>
                <a:latin typeface="Times New Roman" panose="02020603050405020304" pitchFamily="18" charset="0"/>
                <a:cs typeface="Times New Roman" panose="02020603050405020304" pitchFamily="18" charset="0"/>
              </a:rPr>
              <a:pPr marR="0" lvl="0" indent="0" fontAlgn="auto">
                <a:spcBef>
                  <a:spcPts val="0"/>
                </a:spcBef>
                <a:spcAft>
                  <a:spcPts val="600"/>
                </a:spcAft>
                <a:buClrTx/>
                <a:buSzTx/>
                <a:buFontTx/>
                <a:buNone/>
                <a:tabLst/>
                <a:defRPr/>
              </a:pPr>
              <a:t>28</a:t>
            </a:fld>
            <a:endParaRPr kumimoji="0" lang="en-US" sz="1800" u="none" strike="noStrike" cap="none" spc="0" normalizeH="0" baseline="0" noProof="0">
              <a:ln>
                <a:noFill/>
              </a:ln>
              <a:effectLst/>
              <a:uLnTx/>
              <a:uFillTx/>
              <a:latin typeface="Times New Roman" panose="02020603050405020304" pitchFamily="18" charset="0"/>
              <a:cs typeface="Times New Roman" panose="02020603050405020304" pitchFamily="18" charset="0"/>
            </a:endParaRPr>
          </a:p>
        </p:txBody>
      </p:sp>
      <p:pic>
        <p:nvPicPr>
          <p:cNvPr id="2" name="Picture Placeholder 5">
            <a:extLst>
              <a:ext uri="{FF2B5EF4-FFF2-40B4-BE49-F238E27FC236}">
                <a16:creationId xmlns:a16="http://schemas.microsoft.com/office/drawing/2014/main" id="{51CA9609-36D7-8487-36FC-55DB1A974D7C}"/>
              </a:ext>
            </a:extLst>
          </p:cNvPr>
          <p:cNvPicPr>
            <a:picLocks noChangeAspect="1"/>
          </p:cNvPicPr>
          <p:nvPr/>
        </p:nvPicPr>
        <p:blipFill rotWithShape="1">
          <a:blip r:embed="rId3">
            <a:extLst>
              <a:ext uri="{28A0092B-C50C-407E-A947-70E740481C1C}">
                <a14:useLocalDpi xmlns:a14="http://schemas.microsoft.com/office/drawing/2010/main" val="0"/>
              </a:ext>
            </a:extLst>
          </a:blip>
          <a:srcRect l="-751" r="-146"/>
          <a:stretch/>
        </p:blipFill>
        <p:spPr>
          <a:xfrm>
            <a:off x="5858199" y="1157401"/>
            <a:ext cx="6260914" cy="4912822"/>
          </a:xfrm>
          <a:prstGeom prst="rect">
            <a:avLst/>
          </a:prstGeom>
        </p:spPr>
      </p:pic>
    </p:spTree>
    <p:extLst>
      <p:ext uri="{BB962C8B-B14F-4D97-AF65-F5344CB8AC3E}">
        <p14:creationId xmlns:p14="http://schemas.microsoft.com/office/powerpoint/2010/main" val="3644964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0B54D6-2F93-E7BB-6B48-A5DE7A218246}"/>
              </a:ext>
            </a:extLst>
          </p:cNvPr>
          <p:cNvSpPr>
            <a:spLocks noGrp="1"/>
          </p:cNvSpPr>
          <p:nvPr>
            <p:ph type="sldNum" sz="quarter" idx="12"/>
          </p:nvPr>
        </p:nvSpPr>
        <p:spPr/>
        <p:txBody>
          <a:bodyPr/>
          <a:lstStyle/>
          <a:p>
            <a:fld id="{4267CD5E-26CF-4249-8540-BB1D07FD4227}" type="slidenum">
              <a:rPr lang="en-US" smtClean="0"/>
              <a:t>29</a:t>
            </a:fld>
            <a:endParaRPr lang="en-US"/>
          </a:p>
        </p:txBody>
      </p:sp>
      <p:pic>
        <p:nvPicPr>
          <p:cNvPr id="6" name="Picture 5">
            <a:extLst>
              <a:ext uri="{FF2B5EF4-FFF2-40B4-BE49-F238E27FC236}">
                <a16:creationId xmlns:a16="http://schemas.microsoft.com/office/drawing/2014/main" id="{94003E17-79D3-48C2-A018-14D6A97AB8C9}"/>
              </a:ext>
            </a:extLst>
          </p:cNvPr>
          <p:cNvPicPr>
            <a:picLocks noChangeAspect="1"/>
          </p:cNvPicPr>
          <p:nvPr/>
        </p:nvPicPr>
        <p:blipFill>
          <a:blip r:embed="rId2"/>
          <a:stretch>
            <a:fillRect/>
          </a:stretch>
        </p:blipFill>
        <p:spPr>
          <a:xfrm>
            <a:off x="1193800" y="139615"/>
            <a:ext cx="10071100" cy="6226125"/>
          </a:xfrm>
          <a:prstGeom prst="rect">
            <a:avLst/>
          </a:prstGeom>
        </p:spPr>
      </p:pic>
    </p:spTree>
    <p:extLst>
      <p:ext uri="{BB962C8B-B14F-4D97-AF65-F5344CB8AC3E}">
        <p14:creationId xmlns:p14="http://schemas.microsoft.com/office/powerpoint/2010/main" val="4144955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565079" y="120911"/>
            <a:ext cx="10709031" cy="734621"/>
          </a:xfrm>
        </p:spPr>
        <p:txBody>
          <a:bodyPr vert="horz" lIns="91440" tIns="45720" rIns="91440" bIns="45720" rtlCol="0" anchor="t">
            <a:normAutofit/>
          </a:bodyPr>
          <a:lstStyle/>
          <a:p>
            <a:pPr>
              <a:defRPr/>
            </a:pPr>
            <a:r>
              <a:rPr lang="en-US">
                <a:solidFill>
                  <a:srgbClr val="7D123C"/>
                </a:solidFill>
                <a:latin typeface="Times New Roman" panose="02020603050405020304" pitchFamily="18" charset="0"/>
                <a:cs typeface="Times New Roman" panose="02020603050405020304" pitchFamily="18" charset="0"/>
              </a:rPr>
              <a:t>Agenda</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graphicFrame>
        <p:nvGraphicFramePr>
          <p:cNvPr id="7" name="Table">
            <a:extLst>
              <a:ext uri="{FF2B5EF4-FFF2-40B4-BE49-F238E27FC236}">
                <a16:creationId xmlns:a16="http://schemas.microsoft.com/office/drawing/2014/main" id="{A757E40E-0906-5CEB-AE14-2BFC38FF3F41}"/>
              </a:ext>
            </a:extLst>
          </p:cNvPr>
          <p:cNvGraphicFramePr/>
          <p:nvPr>
            <p:extLst>
              <p:ext uri="{D42A27DB-BD31-4B8C-83A1-F6EECF244321}">
                <p14:modId xmlns:p14="http://schemas.microsoft.com/office/powerpoint/2010/main" val="52925725"/>
              </p:ext>
            </p:extLst>
          </p:nvPr>
        </p:nvGraphicFramePr>
        <p:xfrm>
          <a:off x="1190783" y="595662"/>
          <a:ext cx="9522526" cy="1301091"/>
        </p:xfrm>
        <a:graphic>
          <a:graphicData uri="http://schemas.openxmlformats.org/drawingml/2006/table">
            <a:tbl>
              <a:tblPr/>
              <a:tblGrid>
                <a:gridCol w="314413">
                  <a:extLst>
                    <a:ext uri="{9D8B030D-6E8A-4147-A177-3AD203B41FA5}">
                      <a16:colId xmlns:a16="http://schemas.microsoft.com/office/drawing/2014/main" val="20000"/>
                    </a:ext>
                  </a:extLst>
                </a:gridCol>
                <a:gridCol w="159482">
                  <a:extLst>
                    <a:ext uri="{9D8B030D-6E8A-4147-A177-3AD203B41FA5}">
                      <a16:colId xmlns:a16="http://schemas.microsoft.com/office/drawing/2014/main" val="20001"/>
                    </a:ext>
                  </a:extLst>
                </a:gridCol>
                <a:gridCol w="906259">
                  <a:extLst>
                    <a:ext uri="{9D8B030D-6E8A-4147-A177-3AD203B41FA5}">
                      <a16:colId xmlns:a16="http://schemas.microsoft.com/office/drawing/2014/main" val="20002"/>
                    </a:ext>
                  </a:extLst>
                </a:gridCol>
                <a:gridCol w="7668477">
                  <a:extLst>
                    <a:ext uri="{9D8B030D-6E8A-4147-A177-3AD203B41FA5}">
                      <a16:colId xmlns:a16="http://schemas.microsoft.com/office/drawing/2014/main" val="20003"/>
                    </a:ext>
                  </a:extLst>
                </a:gridCol>
                <a:gridCol w="159482">
                  <a:extLst>
                    <a:ext uri="{9D8B030D-6E8A-4147-A177-3AD203B41FA5}">
                      <a16:colId xmlns:a16="http://schemas.microsoft.com/office/drawing/2014/main" val="20004"/>
                    </a:ext>
                  </a:extLst>
                </a:gridCol>
                <a:gridCol w="314413">
                  <a:extLst>
                    <a:ext uri="{9D8B030D-6E8A-4147-A177-3AD203B41FA5}">
                      <a16:colId xmlns:a16="http://schemas.microsoft.com/office/drawing/2014/main" val="20005"/>
                    </a:ext>
                  </a:extLst>
                </a:gridCol>
              </a:tblGrid>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94293">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1</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Introduction &amp; Problem Statement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4241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2</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Process Flow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6" name="Table">
            <a:extLst>
              <a:ext uri="{FF2B5EF4-FFF2-40B4-BE49-F238E27FC236}">
                <a16:creationId xmlns:a16="http://schemas.microsoft.com/office/drawing/2014/main" id="{F1C9C458-281D-386F-D4C3-73CA2FD0675D}"/>
              </a:ext>
            </a:extLst>
          </p:cNvPr>
          <p:cNvGraphicFramePr/>
          <p:nvPr>
            <p:extLst>
              <p:ext uri="{D42A27DB-BD31-4B8C-83A1-F6EECF244321}">
                <p14:modId xmlns:p14="http://schemas.microsoft.com/office/powerpoint/2010/main" val="3926244050"/>
              </p:ext>
            </p:extLst>
          </p:nvPr>
        </p:nvGraphicFramePr>
        <p:xfrm>
          <a:off x="1190783" y="2417746"/>
          <a:ext cx="9522526" cy="1290344"/>
        </p:xfrm>
        <a:graphic>
          <a:graphicData uri="http://schemas.openxmlformats.org/drawingml/2006/table">
            <a:tbl>
              <a:tblPr/>
              <a:tblGrid>
                <a:gridCol w="314413">
                  <a:extLst>
                    <a:ext uri="{9D8B030D-6E8A-4147-A177-3AD203B41FA5}">
                      <a16:colId xmlns:a16="http://schemas.microsoft.com/office/drawing/2014/main" val="20000"/>
                    </a:ext>
                  </a:extLst>
                </a:gridCol>
                <a:gridCol w="159482">
                  <a:extLst>
                    <a:ext uri="{9D8B030D-6E8A-4147-A177-3AD203B41FA5}">
                      <a16:colId xmlns:a16="http://schemas.microsoft.com/office/drawing/2014/main" val="20001"/>
                    </a:ext>
                  </a:extLst>
                </a:gridCol>
                <a:gridCol w="906259">
                  <a:extLst>
                    <a:ext uri="{9D8B030D-6E8A-4147-A177-3AD203B41FA5}">
                      <a16:colId xmlns:a16="http://schemas.microsoft.com/office/drawing/2014/main" val="20002"/>
                    </a:ext>
                  </a:extLst>
                </a:gridCol>
                <a:gridCol w="7668477">
                  <a:extLst>
                    <a:ext uri="{9D8B030D-6E8A-4147-A177-3AD203B41FA5}">
                      <a16:colId xmlns:a16="http://schemas.microsoft.com/office/drawing/2014/main" val="20003"/>
                    </a:ext>
                  </a:extLst>
                </a:gridCol>
                <a:gridCol w="159482">
                  <a:extLst>
                    <a:ext uri="{9D8B030D-6E8A-4147-A177-3AD203B41FA5}">
                      <a16:colId xmlns:a16="http://schemas.microsoft.com/office/drawing/2014/main" val="20004"/>
                    </a:ext>
                  </a:extLst>
                </a:gridCol>
                <a:gridCol w="31441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4</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Key Features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67947">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5</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Data Cleaning &amp; Pre-processing</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8" name="Table">
            <a:extLst>
              <a:ext uri="{FF2B5EF4-FFF2-40B4-BE49-F238E27FC236}">
                <a16:creationId xmlns:a16="http://schemas.microsoft.com/office/drawing/2014/main" id="{4DA05A06-AFA2-507A-6EB5-04D776CCB073}"/>
              </a:ext>
            </a:extLst>
          </p:cNvPr>
          <p:cNvGraphicFramePr/>
          <p:nvPr>
            <p:extLst>
              <p:ext uri="{D42A27DB-BD31-4B8C-83A1-F6EECF244321}">
                <p14:modId xmlns:p14="http://schemas.microsoft.com/office/powerpoint/2010/main" val="1894354677"/>
              </p:ext>
            </p:extLst>
          </p:nvPr>
        </p:nvGraphicFramePr>
        <p:xfrm>
          <a:off x="1190783" y="3624467"/>
          <a:ext cx="9522526" cy="1290344"/>
        </p:xfrm>
        <a:graphic>
          <a:graphicData uri="http://schemas.openxmlformats.org/drawingml/2006/table">
            <a:tbl>
              <a:tblPr/>
              <a:tblGrid>
                <a:gridCol w="314413">
                  <a:extLst>
                    <a:ext uri="{9D8B030D-6E8A-4147-A177-3AD203B41FA5}">
                      <a16:colId xmlns:a16="http://schemas.microsoft.com/office/drawing/2014/main" val="20000"/>
                    </a:ext>
                  </a:extLst>
                </a:gridCol>
                <a:gridCol w="159482">
                  <a:extLst>
                    <a:ext uri="{9D8B030D-6E8A-4147-A177-3AD203B41FA5}">
                      <a16:colId xmlns:a16="http://schemas.microsoft.com/office/drawing/2014/main" val="20001"/>
                    </a:ext>
                  </a:extLst>
                </a:gridCol>
                <a:gridCol w="906259">
                  <a:extLst>
                    <a:ext uri="{9D8B030D-6E8A-4147-A177-3AD203B41FA5}">
                      <a16:colId xmlns:a16="http://schemas.microsoft.com/office/drawing/2014/main" val="20002"/>
                    </a:ext>
                  </a:extLst>
                </a:gridCol>
                <a:gridCol w="7668477">
                  <a:extLst>
                    <a:ext uri="{9D8B030D-6E8A-4147-A177-3AD203B41FA5}">
                      <a16:colId xmlns:a16="http://schemas.microsoft.com/office/drawing/2014/main" val="20003"/>
                    </a:ext>
                  </a:extLst>
                </a:gridCol>
                <a:gridCol w="159482">
                  <a:extLst>
                    <a:ext uri="{9D8B030D-6E8A-4147-A177-3AD203B41FA5}">
                      <a16:colId xmlns:a16="http://schemas.microsoft.com/office/drawing/2014/main" val="20004"/>
                    </a:ext>
                  </a:extLst>
                </a:gridCol>
                <a:gridCol w="314413">
                  <a:extLst>
                    <a:ext uri="{9D8B030D-6E8A-4147-A177-3AD203B41FA5}">
                      <a16:colId xmlns:a16="http://schemas.microsoft.com/office/drawing/2014/main" val="20005"/>
                    </a:ext>
                  </a:extLst>
                </a:gridCol>
              </a:tblGrid>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29449">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6</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Exploratory Data Analysis</a:t>
                      </a:r>
                      <a:endParaRPr lang="en-US" sz="2000" b="1" kern="1200">
                        <a:solidFill>
                          <a:srgbClr val="FFFFFF"/>
                        </a:solidFill>
                        <a:latin typeface="Times New Roman" panose="02020603050405020304" pitchFamily="18" charset="0"/>
                        <a:ea typeface="Trade Gothic LT Std"/>
                        <a:cs typeface="Times New Roman" panose="02020603050405020304" pitchFamily="18" charset="0"/>
                        <a:sym typeface="Trade Gothic LT Std"/>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28610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7</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kern="1200">
                          <a:solidFill>
                            <a:srgbClr val="FFFFFF"/>
                          </a:solidFill>
                          <a:latin typeface="Times New Roman" panose="02020603050405020304" pitchFamily="18" charset="0"/>
                          <a:ea typeface="+mn-ea"/>
                          <a:cs typeface="Times New Roman" panose="02020603050405020304" pitchFamily="18" charset="0"/>
                        </a:rPr>
                        <a:t>Planned Deployment</a:t>
                      </a:r>
                      <a:endPar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10" name="Table">
            <a:extLst>
              <a:ext uri="{FF2B5EF4-FFF2-40B4-BE49-F238E27FC236}">
                <a16:creationId xmlns:a16="http://schemas.microsoft.com/office/drawing/2014/main" id="{35D1A591-C178-0239-7186-A76C4493221E}"/>
              </a:ext>
            </a:extLst>
          </p:cNvPr>
          <p:cNvGraphicFramePr/>
          <p:nvPr>
            <p:extLst>
              <p:ext uri="{D42A27DB-BD31-4B8C-83A1-F6EECF244321}">
                <p14:modId xmlns:p14="http://schemas.microsoft.com/office/powerpoint/2010/main" val="930544769"/>
              </p:ext>
            </p:extLst>
          </p:nvPr>
        </p:nvGraphicFramePr>
        <p:xfrm>
          <a:off x="1190783" y="4939290"/>
          <a:ext cx="9522526" cy="1290344"/>
        </p:xfrm>
        <a:graphic>
          <a:graphicData uri="http://schemas.openxmlformats.org/drawingml/2006/table">
            <a:tbl>
              <a:tblPr/>
              <a:tblGrid>
                <a:gridCol w="314413">
                  <a:extLst>
                    <a:ext uri="{9D8B030D-6E8A-4147-A177-3AD203B41FA5}">
                      <a16:colId xmlns:a16="http://schemas.microsoft.com/office/drawing/2014/main" val="20000"/>
                    </a:ext>
                  </a:extLst>
                </a:gridCol>
                <a:gridCol w="159482">
                  <a:extLst>
                    <a:ext uri="{9D8B030D-6E8A-4147-A177-3AD203B41FA5}">
                      <a16:colId xmlns:a16="http://schemas.microsoft.com/office/drawing/2014/main" val="20001"/>
                    </a:ext>
                  </a:extLst>
                </a:gridCol>
                <a:gridCol w="906259">
                  <a:extLst>
                    <a:ext uri="{9D8B030D-6E8A-4147-A177-3AD203B41FA5}">
                      <a16:colId xmlns:a16="http://schemas.microsoft.com/office/drawing/2014/main" val="20002"/>
                    </a:ext>
                  </a:extLst>
                </a:gridCol>
                <a:gridCol w="7668477">
                  <a:extLst>
                    <a:ext uri="{9D8B030D-6E8A-4147-A177-3AD203B41FA5}">
                      <a16:colId xmlns:a16="http://schemas.microsoft.com/office/drawing/2014/main" val="20003"/>
                    </a:ext>
                  </a:extLst>
                </a:gridCol>
                <a:gridCol w="159482">
                  <a:extLst>
                    <a:ext uri="{9D8B030D-6E8A-4147-A177-3AD203B41FA5}">
                      <a16:colId xmlns:a16="http://schemas.microsoft.com/office/drawing/2014/main" val="20004"/>
                    </a:ext>
                  </a:extLst>
                </a:gridCol>
                <a:gridCol w="314413">
                  <a:extLst>
                    <a:ext uri="{9D8B030D-6E8A-4147-A177-3AD203B41FA5}">
                      <a16:colId xmlns:a16="http://schemas.microsoft.com/office/drawing/2014/main" val="20005"/>
                    </a:ext>
                  </a:extLst>
                </a:gridCol>
              </a:tblGrid>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49994">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8</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kern="1200">
                          <a:solidFill>
                            <a:srgbClr val="FFFFFF"/>
                          </a:solidFill>
                          <a:latin typeface="Times New Roman" panose="02020603050405020304" pitchFamily="18" charset="0"/>
                          <a:ea typeface="Trade Gothic LT Std"/>
                          <a:cs typeface="Times New Roman" panose="02020603050405020304" pitchFamily="18" charset="0"/>
                          <a:sym typeface="Trade Gothic LT Std"/>
                        </a:rPr>
                        <a:t>Conclusion and Future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0394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9</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References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2" name="Table">
            <a:extLst>
              <a:ext uri="{FF2B5EF4-FFF2-40B4-BE49-F238E27FC236}">
                <a16:creationId xmlns:a16="http://schemas.microsoft.com/office/drawing/2014/main" id="{B9ECFCA9-6344-E641-35C1-0A41B63ADF15}"/>
              </a:ext>
            </a:extLst>
          </p:cNvPr>
          <p:cNvGraphicFramePr/>
          <p:nvPr>
            <p:extLst>
              <p:ext uri="{D42A27DB-BD31-4B8C-83A1-F6EECF244321}">
                <p14:modId xmlns:p14="http://schemas.microsoft.com/office/powerpoint/2010/main" val="3134796356"/>
              </p:ext>
            </p:extLst>
          </p:nvPr>
        </p:nvGraphicFramePr>
        <p:xfrm>
          <a:off x="1190783" y="1829850"/>
          <a:ext cx="9522527" cy="906798"/>
        </p:xfrm>
        <a:graphic>
          <a:graphicData uri="http://schemas.openxmlformats.org/drawingml/2006/table">
            <a:tbl>
              <a:tblPr/>
              <a:tblGrid>
                <a:gridCol w="314413">
                  <a:extLst>
                    <a:ext uri="{9D8B030D-6E8A-4147-A177-3AD203B41FA5}">
                      <a16:colId xmlns:a16="http://schemas.microsoft.com/office/drawing/2014/main" val="20000"/>
                    </a:ext>
                  </a:extLst>
                </a:gridCol>
                <a:gridCol w="159482">
                  <a:extLst>
                    <a:ext uri="{9D8B030D-6E8A-4147-A177-3AD203B41FA5}">
                      <a16:colId xmlns:a16="http://schemas.microsoft.com/office/drawing/2014/main" val="20001"/>
                    </a:ext>
                  </a:extLst>
                </a:gridCol>
                <a:gridCol w="906259">
                  <a:extLst>
                    <a:ext uri="{9D8B030D-6E8A-4147-A177-3AD203B41FA5}">
                      <a16:colId xmlns:a16="http://schemas.microsoft.com/office/drawing/2014/main" val="20002"/>
                    </a:ext>
                  </a:extLst>
                </a:gridCol>
                <a:gridCol w="7668478">
                  <a:extLst>
                    <a:ext uri="{9D8B030D-6E8A-4147-A177-3AD203B41FA5}">
                      <a16:colId xmlns:a16="http://schemas.microsoft.com/office/drawing/2014/main" val="20003"/>
                    </a:ext>
                  </a:extLst>
                </a:gridCol>
                <a:gridCol w="159482">
                  <a:extLst>
                    <a:ext uri="{9D8B030D-6E8A-4147-A177-3AD203B41FA5}">
                      <a16:colId xmlns:a16="http://schemas.microsoft.com/office/drawing/2014/main" val="20004"/>
                    </a:ext>
                  </a:extLst>
                </a:gridCol>
                <a:gridCol w="31441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3</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kern="1200">
                          <a:solidFill>
                            <a:srgbClr val="FFFFFF"/>
                          </a:solidFill>
                          <a:latin typeface="Times New Roman" panose="02020603050405020304" pitchFamily="18" charset="0"/>
                          <a:ea typeface="Trade Gothic LT Std"/>
                          <a:cs typeface="Times New Roman" panose="02020603050405020304" pitchFamily="18" charset="0"/>
                          <a:sym typeface="Trade Gothic LT Std"/>
                        </a:rPr>
                        <a:t>Dataset, </a:t>
                      </a:r>
                      <a:r>
                        <a:rPr lang="en-US" sz="2000" b="1" kern="1200">
                          <a:solidFill>
                            <a:srgbClr val="FFFFFF"/>
                          </a:solidFill>
                          <a:latin typeface="Times New Roman" panose="02020603050405020304" pitchFamily="18" charset="0"/>
                          <a:ea typeface="+mn-ea"/>
                          <a:cs typeface="Times New Roman" panose="02020603050405020304" pitchFamily="18" charset="0"/>
                        </a:rPr>
                        <a:t>Algorithms, Software/Tools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7929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2BE79-B431-3BF2-D779-0F4DC3500BD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8B5120A-4E0C-3191-A43E-F5B05F5B846B}"/>
              </a:ext>
            </a:extLst>
          </p:cNvPr>
          <p:cNvSpPr txBox="1">
            <a:spLocks/>
          </p:cNvSpPr>
          <p:nvPr/>
        </p:nvSpPr>
        <p:spPr>
          <a:xfrm>
            <a:off x="644769" y="365125"/>
            <a:ext cx="10710619" cy="1325563"/>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pPr>
              <a:spcAft>
                <a:spcPts val="600"/>
              </a:spcAft>
            </a:pPr>
            <a:r>
              <a:rPr lang="en-US"/>
              <a:t>Model Comparison and Selection</a:t>
            </a:r>
            <a:endParaRPr lang="en-US">
              <a:latin typeface="Times New Roman"/>
              <a:cs typeface="Times New Roman"/>
            </a:endParaRPr>
          </a:p>
        </p:txBody>
      </p:sp>
      <p:sp>
        <p:nvSpPr>
          <p:cNvPr id="8" name="TextBox 7">
            <a:extLst>
              <a:ext uri="{FF2B5EF4-FFF2-40B4-BE49-F238E27FC236}">
                <a16:creationId xmlns:a16="http://schemas.microsoft.com/office/drawing/2014/main" id="{0CB633B2-E4D4-847C-802E-C92272B4A685}"/>
              </a:ext>
            </a:extLst>
          </p:cNvPr>
          <p:cNvSpPr txBox="1"/>
          <p:nvPr/>
        </p:nvSpPr>
        <p:spPr>
          <a:xfrm>
            <a:off x="644768" y="1452078"/>
            <a:ext cx="11102731" cy="435133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28600" indent="-228600" defTabSz="914354">
              <a:lnSpc>
                <a:spcPct val="90000"/>
              </a:lnSpc>
              <a:spcBef>
                <a:spcPts val="1000"/>
              </a:spcBef>
              <a:buClr>
                <a:schemeClr val="accent4"/>
              </a:buClr>
              <a:buFont typeface="Wingdings" pitchFamily="2" charset="2"/>
              <a:buChar char="§"/>
            </a:pPr>
            <a:r>
              <a:rPr lang="en-US" b="1">
                <a:solidFill>
                  <a:srgbClr val="7030A0"/>
                </a:solidFill>
                <a:latin typeface="Times New Roman" panose="02020603050405020304" pitchFamily="18" charset="0"/>
                <a:cs typeface="Times New Roman" panose="02020603050405020304" pitchFamily="18" charset="0"/>
              </a:rPr>
              <a:t>Dataset Size: </a:t>
            </a:r>
            <a:r>
              <a:rPr lang="en-US">
                <a:latin typeface="Times New Roman" panose="02020603050405020304" pitchFamily="18" charset="0"/>
                <a:cs typeface="Times New Roman" panose="02020603050405020304" pitchFamily="18" charset="0"/>
              </a:rPr>
              <a:t>If the earthquake dataset is relatively small and computational resources are not a limitation, the KNN Regressor's higher accuracy (R-squared) may make it a preferred choice due to its ability to capture intricate patterns in the data</a:t>
            </a:r>
          </a:p>
          <a:p>
            <a:pPr defTabSz="914354">
              <a:lnSpc>
                <a:spcPct val="90000"/>
              </a:lnSpc>
              <a:spcBef>
                <a:spcPts val="1000"/>
              </a:spcBef>
              <a:buClr>
                <a:schemeClr val="accent4"/>
              </a:buClr>
            </a:pPr>
            <a:endParaRPr lang="en-US" b="1">
              <a:solidFill>
                <a:srgbClr val="7030A0"/>
              </a:solidFill>
              <a:latin typeface="Times New Roman" panose="02020603050405020304" pitchFamily="18" charset="0"/>
              <a:cs typeface="Times New Roman" panose="02020603050405020304" pitchFamily="18" charset="0"/>
            </a:endParaRPr>
          </a:p>
          <a:p>
            <a:pPr marL="228600" indent="-228600" defTabSz="914354">
              <a:lnSpc>
                <a:spcPct val="90000"/>
              </a:lnSpc>
              <a:spcBef>
                <a:spcPts val="1000"/>
              </a:spcBef>
              <a:buClr>
                <a:schemeClr val="accent4"/>
              </a:buClr>
              <a:buFont typeface="Wingdings" pitchFamily="2" charset="2"/>
              <a:buChar char="§"/>
            </a:pPr>
            <a:r>
              <a:rPr lang="en-US" b="1">
                <a:solidFill>
                  <a:srgbClr val="7030A0"/>
                </a:solidFill>
                <a:latin typeface="Times New Roman" panose="02020603050405020304" pitchFamily="18" charset="0"/>
                <a:cs typeface="Times New Roman" panose="02020603050405020304" pitchFamily="18" charset="0"/>
              </a:rPr>
              <a:t>Complexity and Interpretability: </a:t>
            </a:r>
            <a:r>
              <a:rPr lang="en-US">
                <a:latin typeface="Times New Roman" panose="02020603050405020304" pitchFamily="18" charset="0"/>
                <a:cs typeface="Times New Roman" panose="02020603050405020304" pitchFamily="18" charset="0"/>
              </a:rPr>
              <a:t>If interpretability and understanding of decision rules are crucial, the Decision Tree Regressor's visual nature and clear decision boundaries make it a suitable </a:t>
            </a:r>
            <a:r>
              <a:rPr lang="en-US" err="1">
                <a:latin typeface="Times New Roman" panose="02020603050405020304" pitchFamily="18" charset="0"/>
                <a:cs typeface="Times New Roman" panose="02020603050405020304" pitchFamily="18" charset="0"/>
              </a:rPr>
              <a:t>option.Further</a:t>
            </a:r>
            <a:r>
              <a:rPr lang="en-US">
                <a:latin typeface="Times New Roman" panose="02020603050405020304" pitchFamily="18" charset="0"/>
                <a:cs typeface="Times New Roman" panose="02020603050405020304" pitchFamily="18" charset="0"/>
              </a:rPr>
              <a:t> Experimentation: Conducting further experimentation, such as fine-tuning hyperparameters or exploring ensemble methods like Random Forest, Gradient Boosting, or </a:t>
            </a:r>
            <a:r>
              <a:rPr lang="en-US" err="1">
                <a:latin typeface="Times New Roman" panose="02020603050405020304" pitchFamily="18" charset="0"/>
                <a:cs typeface="Times New Roman" panose="02020603050405020304" pitchFamily="18" charset="0"/>
              </a:rPr>
              <a:t>XGBoost</a:t>
            </a:r>
            <a:r>
              <a:rPr lang="en-US">
                <a:latin typeface="Times New Roman" panose="02020603050405020304" pitchFamily="18" charset="0"/>
                <a:cs typeface="Times New Roman" panose="02020603050405020304" pitchFamily="18" charset="0"/>
              </a:rPr>
              <a:t>, can provide insights into improving model performance and generalization.</a:t>
            </a:r>
          </a:p>
          <a:p>
            <a:pPr marL="228600" indent="-228600" defTabSz="914354">
              <a:lnSpc>
                <a:spcPct val="90000"/>
              </a:lnSpc>
              <a:spcBef>
                <a:spcPts val="1000"/>
              </a:spcBef>
              <a:buClr>
                <a:schemeClr val="accent4"/>
              </a:buClr>
              <a:buFont typeface="Wingdings" pitchFamily="2" charset="2"/>
              <a:buChar char="§"/>
            </a:pPr>
            <a:endParaRPr lang="en-US">
              <a:latin typeface="Times New Roman" panose="02020603050405020304" pitchFamily="18" charset="0"/>
              <a:cs typeface="Times New Roman" panose="02020603050405020304" pitchFamily="18" charset="0"/>
            </a:endParaRPr>
          </a:p>
          <a:p>
            <a:pPr marL="228600" indent="-228600" defTabSz="914354">
              <a:lnSpc>
                <a:spcPct val="90000"/>
              </a:lnSpc>
              <a:spcBef>
                <a:spcPts val="1000"/>
              </a:spcBef>
              <a:buClr>
                <a:schemeClr val="accent4"/>
              </a:buClr>
              <a:buFont typeface="Wingdings" pitchFamily="2" charset="2"/>
              <a:buChar char="§"/>
            </a:pPr>
            <a:r>
              <a:rPr lang="en-US">
                <a:latin typeface="Times New Roman" panose="02020603050405020304" pitchFamily="18" charset="0"/>
                <a:cs typeface="Times New Roman" panose="02020603050405020304" pitchFamily="18" charset="0"/>
              </a:rPr>
              <a:t>In conclusion, both </a:t>
            </a:r>
            <a:r>
              <a:rPr lang="en-US" b="1">
                <a:solidFill>
                  <a:srgbClr val="C00000"/>
                </a:solidFill>
                <a:latin typeface="Times New Roman" panose="02020603050405020304" pitchFamily="18" charset="0"/>
                <a:cs typeface="Times New Roman" panose="02020603050405020304" pitchFamily="18" charset="0"/>
              </a:rPr>
              <a:t>K-Nearest Neighbors (KNN) Regression and Decision Tree Regression models </a:t>
            </a:r>
            <a:r>
              <a:rPr lang="en-US">
                <a:latin typeface="Times New Roman" panose="02020603050405020304" pitchFamily="18" charset="0"/>
                <a:cs typeface="Times New Roman" panose="02020603050405020304" pitchFamily="18" charset="0"/>
              </a:rPr>
              <a:t>offer strengths and limitations in predicting earthquake magnitudes. The choice between these models depends on factors such as dataset size, computational resources, interpretability requirements, and the need for generalization to unseen data. Thorough experimentation, evaluation of performance metrics, and consideration of project-specific requirements are essential for selecting the most suitable model for earthquake magnitude prediction.</a:t>
            </a:r>
            <a:endParaRPr lang="en-IN">
              <a:latin typeface="Times New Roman" panose="02020603050405020304" pitchFamily="18" charset="0"/>
              <a:cs typeface="Times New Roman" panose="02020603050405020304" pitchFamily="18" charset="0"/>
            </a:endParaRPr>
          </a:p>
          <a:p>
            <a:pPr lvl="1" algn="just"/>
            <a:endParaRPr lang="en-IN">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2BB8E4D-5C3D-A327-B3D1-DB5366D6A9F0}"/>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267CD5E-26CF-4249-8540-BB1D07FD4227}" type="slidenum">
              <a:rPr kumimoji="0" lang="en-US" u="none" strike="noStrike" cap="none" spc="0" normalizeH="0" baseline="0" noProof="0" smtClean="0">
                <a:ln>
                  <a:noFill/>
                </a:ln>
                <a:effectLst/>
                <a:uLnTx/>
                <a:uFillTx/>
                <a:latin typeface="Times New Roman"/>
                <a:cs typeface="Times New Roman"/>
              </a:rPr>
              <a:pPr marR="0" lvl="0" indent="0" fontAlgn="auto">
                <a:spcBef>
                  <a:spcPts val="0"/>
                </a:spcBef>
                <a:spcAft>
                  <a:spcPts val="600"/>
                </a:spcAft>
                <a:buClrTx/>
                <a:buSzTx/>
                <a:buFontTx/>
                <a:buNone/>
                <a:tabLst/>
                <a:defRPr/>
              </a:pPr>
              <a:t>30</a:t>
            </a:fld>
            <a:endParaRPr kumimoji="0" lang="en-US" u="none" strike="noStrike" cap="none" spc="0" normalizeH="0" baseline="0" noProof="0">
              <a:ln>
                <a:noFill/>
              </a:ln>
              <a:effectLst/>
              <a:uLnTx/>
              <a:uFillTx/>
              <a:latin typeface="Times New Roman"/>
              <a:cs typeface="Times New Roman"/>
            </a:endParaRPr>
          </a:p>
        </p:txBody>
      </p:sp>
    </p:spTree>
    <p:extLst>
      <p:ext uri="{BB962C8B-B14F-4D97-AF65-F5344CB8AC3E}">
        <p14:creationId xmlns:p14="http://schemas.microsoft.com/office/powerpoint/2010/main" val="1091711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EEF45-CACA-A9A4-C105-286D04C0EBA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F472885-3D2D-0C8C-F179-1F0A60600C88}"/>
              </a:ext>
            </a:extLst>
          </p:cNvPr>
          <p:cNvSpPr txBox="1">
            <a:spLocks/>
          </p:cNvSpPr>
          <p:nvPr/>
        </p:nvSpPr>
        <p:spPr>
          <a:xfrm>
            <a:off x="644769" y="365125"/>
            <a:ext cx="10710619" cy="1325563"/>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pPr>
              <a:spcAft>
                <a:spcPts val="600"/>
              </a:spcAft>
            </a:pPr>
            <a:r>
              <a:rPr lang="en-US" b="1"/>
              <a:t>Interpretation</a:t>
            </a:r>
            <a:endParaRPr lang="en-US"/>
          </a:p>
        </p:txBody>
      </p:sp>
      <p:sp>
        <p:nvSpPr>
          <p:cNvPr id="8" name="TextBox 7">
            <a:extLst>
              <a:ext uri="{FF2B5EF4-FFF2-40B4-BE49-F238E27FC236}">
                <a16:creationId xmlns:a16="http://schemas.microsoft.com/office/drawing/2014/main" id="{AB346160-BA4A-6755-4F85-88BA41B4B18D}"/>
              </a:ext>
            </a:extLst>
          </p:cNvPr>
          <p:cNvSpPr txBox="1"/>
          <p:nvPr/>
        </p:nvSpPr>
        <p:spPr>
          <a:xfrm>
            <a:off x="644768" y="1452078"/>
            <a:ext cx="11102731" cy="435133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marL="228600" indent="-228600" defTabSz="914354">
              <a:lnSpc>
                <a:spcPct val="90000"/>
              </a:lnSpc>
              <a:spcBef>
                <a:spcPts val="1000"/>
              </a:spcBef>
              <a:buClr>
                <a:schemeClr val="accent4"/>
              </a:buClr>
              <a:buFont typeface="Wingdings" pitchFamily="2" charset="2"/>
              <a:buChar char="§"/>
            </a:pPr>
            <a:r>
              <a:rPr lang="en-US" b="1">
                <a:solidFill>
                  <a:srgbClr val="7030A0"/>
                </a:solidFill>
                <a:latin typeface="Times New Roman" panose="02020603050405020304" pitchFamily="18" charset="0"/>
                <a:cs typeface="Times New Roman" panose="02020603050405020304" pitchFamily="18" charset="0"/>
              </a:rPr>
              <a:t>Mean Squared Error (MSE):  </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The Mean Squared Error (MSE) measures the average squared difference between the actual earthquake magnitudes and the predicted magnitudes by the model.</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Lower MSE values indicate that the model's predictions are closer to the actual values, reflecting better accuracy and performance.</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In this case, the KNN Regression model has a lower MSE (0.00289) compared to the Decision Tree Regression model (0.00376), suggesting that the KNN model's predictions are more accurate on average.</a:t>
            </a:r>
          </a:p>
          <a:p>
            <a:pPr defTabSz="914354">
              <a:lnSpc>
                <a:spcPct val="90000"/>
              </a:lnSpc>
              <a:spcBef>
                <a:spcPts val="1000"/>
              </a:spcBef>
              <a:buClr>
                <a:schemeClr val="accent4"/>
              </a:buClr>
            </a:pPr>
            <a:endParaRPr lang="en-US" b="1">
              <a:solidFill>
                <a:srgbClr val="7030A0"/>
              </a:solidFill>
              <a:latin typeface="Times New Roman" panose="02020603050405020304" pitchFamily="18" charset="0"/>
              <a:cs typeface="Times New Roman" panose="02020603050405020304" pitchFamily="18" charset="0"/>
            </a:endParaRPr>
          </a:p>
          <a:p>
            <a:pPr marL="228600" indent="-228600" defTabSz="914354">
              <a:lnSpc>
                <a:spcPct val="90000"/>
              </a:lnSpc>
              <a:spcBef>
                <a:spcPts val="1000"/>
              </a:spcBef>
              <a:buClr>
                <a:schemeClr val="accent4"/>
              </a:buClr>
              <a:buFont typeface="Wingdings" pitchFamily="2" charset="2"/>
              <a:buChar char="§"/>
            </a:pPr>
            <a:r>
              <a:rPr lang="en-US" b="1">
                <a:solidFill>
                  <a:srgbClr val="7030A0"/>
                </a:solidFill>
                <a:latin typeface="Times New Roman" panose="02020603050405020304" pitchFamily="18" charset="0"/>
                <a:cs typeface="Times New Roman" panose="02020603050405020304" pitchFamily="18" charset="0"/>
              </a:rPr>
              <a:t>R-squared (Coefficient of Determination)</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The R-squared value (accuracy) represents the proportion of variance in the dependent variable (earthquake magnitudes) that is predictable from the independent variables (features) in the dataset.</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Higher R-squared values indicate that the model can explain a larger proportion of the variance in the target variable.</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The KNN Regression model achieved an R-squared value of approximately 0.8483 (84.83%), indicating that about 84.83% of the variance in earthquake magnitudes can be explained by the features used in the model.</a:t>
            </a:r>
          </a:p>
          <a:p>
            <a:pPr marL="742939"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Similarly, the Decision Tree Regression model achieved an R-squared value of approximately 0.8028 (80.28%), indicating that about 80.28% of the variance in earthquake magnitudes can be explained.</a:t>
            </a:r>
            <a:endParaRPr lang="en-IN" sz="1800">
              <a:latin typeface="Times New Roman" panose="02020603050405020304" pitchFamily="18" charset="0"/>
              <a:cs typeface="Times New Roman" panose="02020603050405020304" pitchFamily="18" charset="0"/>
            </a:endParaRPr>
          </a:p>
          <a:p>
            <a:pPr marL="228600" indent="-228600" defTabSz="914354">
              <a:lnSpc>
                <a:spcPct val="90000"/>
              </a:lnSpc>
              <a:spcBef>
                <a:spcPts val="1000"/>
              </a:spcBef>
              <a:buClr>
                <a:schemeClr val="accent4"/>
              </a:buClr>
              <a:buFont typeface="Wingdings" pitchFamily="2" charset="2"/>
              <a:buChar char="§"/>
            </a:pPr>
            <a:endParaRPr lang="en-US" b="1">
              <a:solidFill>
                <a:srgbClr val="7030A0"/>
              </a:solidFill>
              <a:latin typeface="Times New Roman" panose="02020603050405020304" pitchFamily="18" charset="0"/>
              <a:cs typeface="Times New Roman" panose="02020603050405020304" pitchFamily="18" charset="0"/>
            </a:endParaRPr>
          </a:p>
          <a:p>
            <a:pPr lvl="1" algn="just"/>
            <a:endParaRPr lang="en-IN">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57DF3EE-D9F4-DE75-2FBB-913832FFBB03}"/>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267CD5E-26CF-4249-8540-BB1D07FD4227}" type="slidenum">
              <a:rPr kumimoji="0" lang="en-US" u="none" strike="noStrike" cap="none" spc="0" normalizeH="0" baseline="0" noProof="0" smtClean="0">
                <a:ln>
                  <a:noFill/>
                </a:ln>
                <a:effectLst/>
                <a:uLnTx/>
                <a:uFillTx/>
                <a:latin typeface="Times New Roman" panose="02020603050405020304" pitchFamily="18" charset="0"/>
                <a:cs typeface="Times New Roman" panose="02020603050405020304" pitchFamily="18" charset="0"/>
              </a:rPr>
              <a:pPr marR="0" lvl="0" indent="0" fontAlgn="auto">
                <a:spcBef>
                  <a:spcPts val="0"/>
                </a:spcBef>
                <a:spcAft>
                  <a:spcPts val="600"/>
                </a:spcAft>
                <a:buClrTx/>
                <a:buSzTx/>
                <a:buFontTx/>
                <a:buNone/>
                <a:tabLst/>
                <a:defRPr/>
              </a:pPr>
              <a:t>31</a:t>
            </a:fld>
            <a:endParaRPr kumimoji="0" lang="en-US" u="none" strike="noStrike" cap="none" spc="0" normalizeH="0" baseline="0" noProof="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16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6B04D9-18DB-7325-4410-7BA10F652BD8}"/>
              </a:ext>
            </a:extLst>
          </p:cNvPr>
          <p:cNvSpPr>
            <a:spLocks noGrp="1"/>
          </p:cNvSpPr>
          <p:nvPr>
            <p:ph type="sldNum" sz="quarter" idx="12"/>
          </p:nvPr>
        </p:nvSpPr>
        <p:spPr/>
        <p:txBody>
          <a:bodyPr/>
          <a:lstStyle/>
          <a:p>
            <a:fld id="{4267CD5E-26CF-4249-8540-BB1D07FD4227}" type="slidenum">
              <a:rPr lang="en-US" smtClean="0"/>
              <a:t>32</a:t>
            </a:fld>
            <a:endParaRPr lang="en-US"/>
          </a:p>
        </p:txBody>
      </p:sp>
      <p:pic>
        <p:nvPicPr>
          <p:cNvPr id="6" name="Picture 5">
            <a:extLst>
              <a:ext uri="{FF2B5EF4-FFF2-40B4-BE49-F238E27FC236}">
                <a16:creationId xmlns:a16="http://schemas.microsoft.com/office/drawing/2014/main" id="{41D43719-A425-F4CD-8BFD-6529E25154DA}"/>
              </a:ext>
            </a:extLst>
          </p:cNvPr>
          <p:cNvPicPr>
            <a:picLocks noChangeAspect="1"/>
          </p:cNvPicPr>
          <p:nvPr/>
        </p:nvPicPr>
        <p:blipFill>
          <a:blip r:embed="rId2"/>
          <a:stretch>
            <a:fillRect/>
          </a:stretch>
        </p:blipFill>
        <p:spPr>
          <a:xfrm>
            <a:off x="492388" y="1295400"/>
            <a:ext cx="10978624" cy="3714750"/>
          </a:xfrm>
          <a:prstGeom prst="rect">
            <a:avLst/>
          </a:prstGeom>
        </p:spPr>
      </p:pic>
    </p:spTree>
    <p:extLst>
      <p:ext uri="{BB962C8B-B14F-4D97-AF65-F5344CB8AC3E}">
        <p14:creationId xmlns:p14="http://schemas.microsoft.com/office/powerpoint/2010/main" val="935980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F7FC0-CD9C-78CF-FBB2-FEFD13DA320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2F02BCC-C354-5202-B64B-9F9B18503BAF}"/>
              </a:ext>
            </a:extLst>
          </p:cNvPr>
          <p:cNvSpPr txBox="1"/>
          <p:nvPr/>
        </p:nvSpPr>
        <p:spPr>
          <a:xfrm>
            <a:off x="425531" y="288557"/>
            <a:ext cx="5670469" cy="41420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85750" indent="-285750" algn="just" defTabSz="914354">
              <a:lnSpc>
                <a:spcPct val="90000"/>
              </a:lnSpc>
              <a:spcBef>
                <a:spcPts val="1000"/>
              </a:spcBef>
              <a:buClr>
                <a:schemeClr val="accent4"/>
              </a:buClr>
              <a:buFont typeface="Arial" panose="020B0604020202020204" pitchFamily="34" charset="0"/>
              <a:buChar char="•"/>
            </a:pPr>
            <a:r>
              <a:rPr lang="en-US" sz="1600" b="1" i="0" kern="1200">
                <a:solidFill>
                  <a:schemeClr val="tx1">
                    <a:lumMod val="50000"/>
                  </a:schemeClr>
                </a:solidFill>
                <a:latin typeface="Times New Roman" panose="02020603050405020304" pitchFamily="18" charset="0"/>
                <a:cs typeface="Times New Roman" panose="02020603050405020304" pitchFamily="18" charset="0"/>
              </a:rPr>
              <a:t>Practical Implication: </a:t>
            </a:r>
            <a:r>
              <a:rPr lang="en-US" sz="1600" b="0" i="0" kern="1200">
                <a:solidFill>
                  <a:schemeClr val="tx1">
                    <a:lumMod val="50000"/>
                  </a:schemeClr>
                </a:solidFill>
                <a:latin typeface="Times New Roman" panose="02020603050405020304" pitchFamily="18" charset="0"/>
                <a:cs typeface="Times New Roman" panose="02020603050405020304" pitchFamily="18" charset="0"/>
              </a:rPr>
              <a:t>Accurate earthquake prediction models contribute significantly to enhancing early warning systems. By leveraging machine learning algorithms, authorities can receive timely alerts and take proactive measures to mitigate risks and ensure public safety.</a:t>
            </a:r>
          </a:p>
          <a:p>
            <a:pPr marL="285750" indent="-285750" algn="just" defTabSz="914354">
              <a:lnSpc>
                <a:spcPct val="90000"/>
              </a:lnSpc>
              <a:spcBef>
                <a:spcPts val="1000"/>
              </a:spcBef>
              <a:buClr>
                <a:schemeClr val="accent4"/>
              </a:buClr>
              <a:buFont typeface="Arial" panose="020B0604020202020204" pitchFamily="34" charset="0"/>
              <a:buChar char="•"/>
            </a:pPr>
            <a:endParaRPr lang="en-US" sz="1600" b="0" i="0" kern="1200">
              <a:solidFill>
                <a:schemeClr val="tx1">
                  <a:lumMod val="50000"/>
                </a:schemeClr>
              </a:solidFill>
              <a:latin typeface="Times New Roman" panose="02020603050405020304" pitchFamily="18" charset="0"/>
              <a:cs typeface="Times New Roman" panose="02020603050405020304" pitchFamily="18" charset="0"/>
            </a:endParaRPr>
          </a:p>
          <a:p>
            <a:pPr marL="285750" indent="-285750" algn="just" defTabSz="914354">
              <a:lnSpc>
                <a:spcPct val="90000"/>
              </a:lnSpc>
              <a:spcBef>
                <a:spcPts val="1000"/>
              </a:spcBef>
              <a:buClr>
                <a:schemeClr val="accent4"/>
              </a:buClr>
              <a:buFont typeface="Arial" panose="020B0604020202020204" pitchFamily="34" charset="0"/>
              <a:buChar char="•"/>
            </a:pPr>
            <a:r>
              <a:rPr lang="en-US" sz="1600" b="1" i="0" kern="1200">
                <a:solidFill>
                  <a:schemeClr val="tx1">
                    <a:lumMod val="50000"/>
                  </a:schemeClr>
                </a:solidFill>
                <a:latin typeface="Times New Roman" panose="02020603050405020304" pitchFamily="18" charset="0"/>
                <a:cs typeface="Times New Roman" panose="02020603050405020304" pitchFamily="18" charset="0"/>
              </a:rPr>
              <a:t>Recommendation: </a:t>
            </a:r>
            <a:r>
              <a:rPr lang="en-US" sz="1600" b="0" i="0" kern="1200">
                <a:solidFill>
                  <a:schemeClr val="tx1">
                    <a:lumMod val="50000"/>
                  </a:schemeClr>
                </a:solidFill>
                <a:latin typeface="Times New Roman" panose="02020603050405020304" pitchFamily="18" charset="0"/>
                <a:cs typeface="Times New Roman" panose="02020603050405020304" pitchFamily="18" charset="0"/>
              </a:rPr>
              <a:t>Implement real-time monitoring systems that integrate predictive models. Visualizations such as time-series plots showing predicted earthquake magnitudes against actual occurrences can aid in decision-making during critical moments.</a:t>
            </a:r>
          </a:p>
          <a:p>
            <a:pPr algn="just" defTabSz="914354">
              <a:lnSpc>
                <a:spcPct val="90000"/>
              </a:lnSpc>
              <a:spcBef>
                <a:spcPts val="1000"/>
              </a:spcBef>
              <a:buClr>
                <a:schemeClr val="accent4"/>
              </a:buClr>
            </a:pPr>
            <a:endParaRPr lang="en-US" sz="1600" b="0" i="0" kern="1200">
              <a:solidFill>
                <a:schemeClr val="tx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81264C-817A-CE71-0AA5-A1F404F18786}"/>
              </a:ext>
            </a:extLst>
          </p:cNvPr>
          <p:cNvPicPr>
            <a:picLocks noChangeAspect="1"/>
          </p:cNvPicPr>
          <p:nvPr/>
        </p:nvPicPr>
        <p:blipFill>
          <a:blip r:embed="rId3"/>
          <a:stretch>
            <a:fillRect/>
          </a:stretch>
        </p:blipFill>
        <p:spPr>
          <a:xfrm>
            <a:off x="425531" y="3262551"/>
            <a:ext cx="11534755" cy="3056711"/>
          </a:xfrm>
          <a:prstGeom prst="rect">
            <a:avLst/>
          </a:prstGeom>
          <a:solidFill>
            <a:schemeClr val="bg1"/>
          </a:solidFill>
          <a:ln w="0">
            <a:solidFill>
              <a:schemeClr val="accent1"/>
            </a:solidFill>
          </a:ln>
        </p:spPr>
      </p:pic>
      <p:sp>
        <p:nvSpPr>
          <p:cNvPr id="3" name="Slide Number Placeholder 2">
            <a:extLst>
              <a:ext uri="{FF2B5EF4-FFF2-40B4-BE49-F238E27FC236}">
                <a16:creationId xmlns:a16="http://schemas.microsoft.com/office/drawing/2014/main" id="{FEB9C276-369F-2640-7E64-29FCA78CFF6F}"/>
              </a:ext>
            </a:extLst>
          </p:cNvPr>
          <p:cNvSpPr>
            <a:spLocks noGrp="1"/>
          </p:cNvSpPr>
          <p:nvPr>
            <p:ph type="sldNum" sz="quarter" idx="12"/>
          </p:nvPr>
        </p:nvSpPr>
        <p:spPr>
          <a:xfrm>
            <a:off x="9375913" y="6276840"/>
            <a:ext cx="2743200" cy="365125"/>
          </a:xfrm>
        </p:spPr>
        <p:txBody>
          <a:bodyPr vert="horz" lIns="91440" tIns="45720" rIns="91440" bIns="45720" rtlCol="0" anchor="ctr">
            <a:noAutofit/>
          </a:bodyPr>
          <a:lstStyle/>
          <a:p>
            <a:pPr marR="0" lvl="0" indent="0" fontAlgn="auto">
              <a:spcBef>
                <a:spcPts val="0"/>
              </a:spcBef>
              <a:spcAft>
                <a:spcPts val="600"/>
              </a:spcAft>
              <a:buClrTx/>
              <a:buSzTx/>
              <a:buFontTx/>
              <a:buNone/>
              <a:tabLst/>
              <a:defRPr/>
            </a:pPr>
            <a:fld id="{4267CD5E-26CF-4249-8540-BB1D07FD4227}" type="slidenum">
              <a:rPr kumimoji="0" lang="en-US" sz="1600" u="none" strike="noStrike" cap="none" spc="0" normalizeH="0" baseline="0" noProof="0" smtClean="0">
                <a:ln>
                  <a:noFill/>
                </a:ln>
                <a:effectLst/>
                <a:uLnTx/>
                <a:uFillTx/>
                <a:latin typeface="Times New Roman" panose="02020603050405020304" pitchFamily="18" charset="0"/>
                <a:cs typeface="Times New Roman" panose="02020603050405020304" pitchFamily="18" charset="0"/>
              </a:rPr>
              <a:pPr marR="0" lvl="0" indent="0" fontAlgn="auto">
                <a:spcBef>
                  <a:spcPts val="0"/>
                </a:spcBef>
                <a:spcAft>
                  <a:spcPts val="600"/>
                </a:spcAft>
                <a:buClrTx/>
                <a:buSzTx/>
                <a:buFontTx/>
                <a:buNone/>
                <a:tabLst/>
                <a:defRPr/>
              </a:pPr>
              <a:t>33</a:t>
            </a:fld>
            <a:endParaRPr kumimoji="0" lang="en-US" sz="1600" u="none" strike="noStrike" cap="none" spc="0" normalizeH="0" baseline="0" noProof="0">
              <a:ln>
                <a:noFill/>
              </a:ln>
              <a:effectLst/>
              <a:uLnTx/>
              <a:uFillTx/>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604E07C-DE84-FDA2-B1D7-D22784145F3D}"/>
              </a:ext>
            </a:extLst>
          </p:cNvPr>
          <p:cNvPicPr>
            <a:picLocks noChangeAspect="1"/>
          </p:cNvPicPr>
          <p:nvPr/>
        </p:nvPicPr>
        <p:blipFill>
          <a:blip r:embed="rId4"/>
          <a:stretch>
            <a:fillRect/>
          </a:stretch>
        </p:blipFill>
        <p:spPr>
          <a:xfrm>
            <a:off x="10144186" y="290751"/>
            <a:ext cx="1816100" cy="2844800"/>
          </a:xfrm>
          <a:prstGeom prst="rect">
            <a:avLst/>
          </a:prstGeom>
          <a:solidFill>
            <a:schemeClr val="bg1"/>
          </a:solidFill>
          <a:ln w="0">
            <a:solidFill>
              <a:schemeClr val="accent1"/>
            </a:solidFill>
          </a:ln>
        </p:spPr>
      </p:pic>
      <p:pic>
        <p:nvPicPr>
          <p:cNvPr id="9" name="Picture 8">
            <a:extLst>
              <a:ext uri="{FF2B5EF4-FFF2-40B4-BE49-F238E27FC236}">
                <a16:creationId xmlns:a16="http://schemas.microsoft.com/office/drawing/2014/main" id="{BBDA3119-4227-1211-4783-69EBCDCF890C}"/>
              </a:ext>
            </a:extLst>
          </p:cNvPr>
          <p:cNvPicPr>
            <a:picLocks noChangeAspect="1"/>
          </p:cNvPicPr>
          <p:nvPr/>
        </p:nvPicPr>
        <p:blipFill>
          <a:blip r:embed="rId5"/>
          <a:stretch>
            <a:fillRect/>
          </a:stretch>
        </p:blipFill>
        <p:spPr>
          <a:xfrm>
            <a:off x="6192908" y="288557"/>
            <a:ext cx="3606800" cy="2806700"/>
          </a:xfrm>
          <a:prstGeom prst="rect">
            <a:avLst/>
          </a:prstGeom>
          <a:solidFill>
            <a:schemeClr val="bg1"/>
          </a:solidFill>
          <a:ln w="0">
            <a:solidFill>
              <a:schemeClr val="accent1"/>
            </a:solidFill>
          </a:ln>
        </p:spPr>
      </p:pic>
    </p:spTree>
    <p:extLst>
      <p:ext uri="{BB962C8B-B14F-4D97-AF65-F5344CB8AC3E}">
        <p14:creationId xmlns:p14="http://schemas.microsoft.com/office/powerpoint/2010/main" val="14590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a:t>Planned Deployment</a:t>
            </a:r>
          </a:p>
        </p:txBody>
      </p:sp>
      <p:sp>
        <p:nvSpPr>
          <p:cNvPr id="5" name="TextBox 4">
            <a:extLst>
              <a:ext uri="{FF2B5EF4-FFF2-40B4-BE49-F238E27FC236}">
                <a16:creationId xmlns:a16="http://schemas.microsoft.com/office/drawing/2014/main" id="{392587D2-7388-DD8E-9D3E-01B5A82B249B}"/>
              </a:ext>
            </a:extLst>
          </p:cNvPr>
          <p:cNvSpPr txBox="1"/>
          <p:nvPr/>
        </p:nvSpPr>
        <p:spPr>
          <a:xfrm>
            <a:off x="646359" y="1609840"/>
            <a:ext cx="11095461" cy="4156907"/>
          </a:xfrm>
          <a:prstGeom prst="rect">
            <a:avLst/>
          </a:prstGeom>
          <a:noFill/>
        </p:spPr>
        <p:txBody>
          <a:bodyPr vert="horz" wrap="square" lIns="91440" tIns="45720" rIns="91440" bIns="45720" rtlCol="0">
            <a:spAutoFit/>
          </a:bodyPr>
          <a:lstStyle>
            <a:lvl1pPr marL="228600" indent="-228600" algn="just">
              <a:lnSpc>
                <a:spcPct val="115000"/>
              </a:lnSpc>
              <a:spcBef>
                <a:spcPts val="2400"/>
              </a:spcBef>
              <a:buClr>
                <a:schemeClr val="accent4"/>
              </a:buClr>
              <a:buFont typeface="Wingdings" pitchFamily="2" charset="2"/>
              <a:buChar char="§"/>
              <a:defRPr sz="1600" b="0" i="0">
                <a:solidFill>
                  <a:srgbClr val="002060"/>
                </a:solidFill>
                <a:latin typeface="Times New Roman" panose="02020603050405020304" pitchFamily="18" charset="0"/>
                <a:cs typeface="Times New Roman" panose="02020603050405020304" pitchFamily="18"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t>Real-time monitoring integration</a:t>
            </a:r>
          </a:p>
          <a:p>
            <a:r>
              <a:rPr lang="en-US"/>
              <a:t>Heatmap visualizations for high-risk zones</a:t>
            </a:r>
          </a:p>
          <a:p>
            <a:r>
              <a:rPr lang="en-US"/>
              <a:t>Enhancement of early warning systems by providing actionable predictions</a:t>
            </a:r>
          </a:p>
          <a:p>
            <a:r>
              <a:rPr lang="en-US" sz="1600"/>
              <a:t>Continuous Improvement: Recommending continuous model improvement through data updates, algorithm refinements, and collaboration with domain experts to enhance the accuracy and reliability of earthquake prediction models.</a:t>
            </a:r>
          </a:p>
          <a:p>
            <a:r>
              <a:rPr lang="en-US" sz="1600"/>
              <a:t>Practical Implications: Highlighting the practical implications of accurate earthquake predictions for early warning systems, disaster response planning, and infrastructure resilience. Emphasizing the importance of actionable recommendations based on the analysis and findings.</a:t>
            </a:r>
            <a:endParaRPr lang="en-IN" sz="1600"/>
          </a:p>
          <a:p>
            <a:endParaRPr lang="en-US"/>
          </a:p>
        </p:txBody>
      </p:sp>
    </p:spTree>
    <p:extLst>
      <p:ext uri="{BB962C8B-B14F-4D97-AF65-F5344CB8AC3E}">
        <p14:creationId xmlns:p14="http://schemas.microsoft.com/office/powerpoint/2010/main" val="416244134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8CCD4-A317-D273-2F00-DBABDC472B7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4CFD95-A73F-80DC-AAD2-D448CDFA8B71}"/>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Times New Roman" panose="02020603050405020304" pitchFamily="18" charset="0"/>
                <a:cs typeface="Times New Roman" panose="02020603050405020304" pitchFamily="18" charset="0"/>
              </a:rPr>
              <a:pPr marL="0" marR="0" lvl="0" indent="0" algn="r" defTabSz="914377"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0">
              <a:ln>
                <a:noFill/>
              </a:ln>
              <a:solidFill>
                <a:srgbClr val="A32537"/>
              </a:solidFill>
              <a:effectLst/>
              <a:uLnTx/>
              <a:uFillTx/>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4E34BC94-F2CA-57B3-1DC9-D146F34D5AD0}"/>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a:t>Conclusion and Future Work</a:t>
            </a:r>
          </a:p>
          <a:p>
            <a:endParaRPr lang="en-US"/>
          </a:p>
        </p:txBody>
      </p:sp>
      <p:sp>
        <p:nvSpPr>
          <p:cNvPr id="5" name="TextBox 4">
            <a:extLst>
              <a:ext uri="{FF2B5EF4-FFF2-40B4-BE49-F238E27FC236}">
                <a16:creationId xmlns:a16="http://schemas.microsoft.com/office/drawing/2014/main" id="{E719CF70-175A-CD0D-3076-AE780953016E}"/>
              </a:ext>
            </a:extLst>
          </p:cNvPr>
          <p:cNvSpPr txBox="1"/>
          <p:nvPr/>
        </p:nvSpPr>
        <p:spPr>
          <a:xfrm>
            <a:off x="768414" y="1302744"/>
            <a:ext cx="10845425" cy="2051716"/>
          </a:xfrm>
          <a:prstGeom prst="rect">
            <a:avLst/>
          </a:prstGeom>
          <a:noFill/>
        </p:spPr>
        <p:txBody>
          <a:bodyPr wrap="square">
            <a:spAutoFit/>
          </a:bodyPr>
          <a:lstStyle>
            <a:defPPr>
              <a:defRPr lang="en-US"/>
            </a:defPPr>
            <a:lvl1pPr marL="285750" marR="0" indent="-285750">
              <a:lnSpc>
                <a:spcPct val="115000"/>
              </a:lnSpc>
              <a:spcBef>
                <a:spcPts val="2400"/>
              </a:spcBef>
              <a:buFont typeface="Arial" panose="020B0604020202020204" pitchFamily="34" charset="0"/>
              <a:buChar char="•"/>
              <a:defRPr sz="1600">
                <a:solidFill>
                  <a:srgbClr val="002060"/>
                </a:solidFill>
                <a:latin typeface="Times New Roman" panose="02020603050405020304" pitchFamily="18" charset="0"/>
                <a:cs typeface="Times New Roman" panose="02020603050405020304" pitchFamily="18" charset="0"/>
              </a:defRPr>
            </a:lvl1pPr>
          </a:lstStyle>
          <a:p>
            <a:pPr marL="228600" indent="-228600" algn="just">
              <a:buClr>
                <a:schemeClr val="accent4"/>
              </a:buClr>
              <a:buFont typeface="Wingdings" pitchFamily="2" charset="2"/>
              <a:buChar char="§"/>
            </a:pPr>
            <a:r>
              <a:rPr lang="en-US" b="1"/>
              <a:t>Conclusion: </a:t>
            </a:r>
            <a:r>
              <a:rPr lang="en-US"/>
              <a:t>Our earthquake prediction project aims to demonstrate the potential of machine learning techniques in forecasting seismic events. By following the CRISP-DM methodology, we plan to systematically move from understanding the business need to deploying predictive insights. We intend to experiment with models such as K-Nearest Neighbors (KNN) and Decision Trees, with the goal of achieving high predictive accuracy. This project will emphasize the importance of clean data preparation, thoughtful model selection, and continuous model improvement. Upon successful completion, the predictive models developed can be integrated into early warning systems, helping to save lives, reduce infrastructure damage, and enhance disaster preparedness efforts globally.</a:t>
            </a:r>
          </a:p>
        </p:txBody>
      </p:sp>
      <p:sp>
        <p:nvSpPr>
          <p:cNvPr id="2" name="Content Placeholder 1">
            <a:extLst>
              <a:ext uri="{FF2B5EF4-FFF2-40B4-BE49-F238E27FC236}">
                <a16:creationId xmlns:a16="http://schemas.microsoft.com/office/drawing/2014/main" id="{981E7FF5-AE21-E32C-E10F-484AFE559BB2}"/>
              </a:ext>
            </a:extLst>
          </p:cNvPr>
          <p:cNvSpPr>
            <a:spLocks noGrp="1"/>
          </p:cNvSpPr>
          <p:nvPr>
            <p:ph idx="1"/>
          </p:nvPr>
        </p:nvSpPr>
        <p:spPr>
          <a:xfrm>
            <a:off x="1260389" y="4711548"/>
            <a:ext cx="8999630" cy="1485407"/>
          </a:xfrm>
          <a:noFill/>
        </p:spPr>
        <p:txBody>
          <a:bodyPr wrap="square">
            <a:spAutoFit/>
          </a:bodyPr>
          <a:lstStyle/>
          <a:p>
            <a:pPr marL="0" indent="0" defTabSz="914377">
              <a:lnSpc>
                <a:spcPct val="115000"/>
              </a:lnSpc>
              <a:spcBef>
                <a:spcPts val="2400"/>
              </a:spcBef>
              <a:buNone/>
            </a:pPr>
            <a:r>
              <a:rPr lang="en-US" sz="1600">
                <a:solidFill>
                  <a:srgbClr val="002060"/>
                </a:solidFill>
                <a:latin typeface="Times New Roman" panose="02020603050405020304" pitchFamily="18" charset="0"/>
                <a:cs typeface="Times New Roman" panose="02020603050405020304" pitchFamily="18" charset="0"/>
              </a:rPr>
              <a:t>Hyper Parameter Tuning</a:t>
            </a:r>
            <a:br>
              <a:rPr lang="en-US" sz="1600">
                <a:solidFill>
                  <a:srgbClr val="002060"/>
                </a:solidFill>
                <a:latin typeface="Times New Roman" panose="02020603050405020304" pitchFamily="18" charset="0"/>
                <a:cs typeface="Times New Roman" panose="02020603050405020304" pitchFamily="18" charset="0"/>
              </a:rPr>
            </a:br>
            <a:r>
              <a:rPr lang="en-US" sz="1600">
                <a:solidFill>
                  <a:srgbClr val="002060"/>
                </a:solidFill>
                <a:latin typeface="Times New Roman" panose="02020603050405020304" pitchFamily="18" charset="0"/>
                <a:cs typeface="Times New Roman" panose="02020603050405020304" pitchFamily="18" charset="0"/>
              </a:rPr>
              <a:t>Model Deployment in Cloud/POC on Streamlit</a:t>
            </a:r>
            <a:br>
              <a:rPr lang="en-US" sz="1600">
                <a:solidFill>
                  <a:srgbClr val="002060"/>
                </a:solidFill>
                <a:latin typeface="Times New Roman" panose="02020603050405020304" pitchFamily="18" charset="0"/>
                <a:cs typeface="Times New Roman" panose="02020603050405020304" pitchFamily="18" charset="0"/>
              </a:rPr>
            </a:br>
            <a:r>
              <a:rPr lang="en-US" sz="1600">
                <a:solidFill>
                  <a:srgbClr val="002060"/>
                </a:solidFill>
                <a:latin typeface="Times New Roman" panose="02020603050405020304" pitchFamily="18" charset="0"/>
                <a:cs typeface="Times New Roman" panose="02020603050405020304" pitchFamily="18" charset="0"/>
              </a:rPr>
              <a:t>Use the latest surveyed data</a:t>
            </a:r>
            <a:br>
              <a:rPr lang="en-US" sz="1600">
                <a:solidFill>
                  <a:srgbClr val="002060"/>
                </a:solidFill>
                <a:latin typeface="Times New Roman" panose="02020603050405020304" pitchFamily="18" charset="0"/>
                <a:cs typeface="Times New Roman" panose="02020603050405020304" pitchFamily="18" charset="0"/>
              </a:rPr>
            </a:br>
            <a:r>
              <a:rPr lang="en-US" sz="1600">
                <a:solidFill>
                  <a:srgbClr val="002060"/>
                </a:solidFill>
                <a:latin typeface="Times New Roman" panose="02020603050405020304" pitchFamily="18" charset="0"/>
                <a:cs typeface="Times New Roman" panose="02020603050405020304" pitchFamily="18" charset="0"/>
              </a:rPr>
              <a:t>Use the other supported datasets</a:t>
            </a:r>
            <a:br>
              <a:rPr lang="en-US" sz="1600">
                <a:solidFill>
                  <a:srgbClr val="002060"/>
                </a:solidFill>
                <a:latin typeface="Times New Roman" panose="02020603050405020304" pitchFamily="18" charset="0"/>
                <a:cs typeface="Times New Roman" panose="02020603050405020304" pitchFamily="18" charset="0"/>
              </a:rPr>
            </a:br>
            <a:r>
              <a:rPr lang="en-US" sz="1600">
                <a:solidFill>
                  <a:srgbClr val="002060"/>
                </a:solidFill>
                <a:latin typeface="Times New Roman" panose="02020603050405020304" pitchFamily="18" charset="0"/>
                <a:cs typeface="Times New Roman" panose="02020603050405020304" pitchFamily="18" charset="0"/>
              </a:rPr>
              <a:t>Implement advanced clustering algorithms</a:t>
            </a:r>
          </a:p>
        </p:txBody>
      </p:sp>
      <p:sp>
        <p:nvSpPr>
          <p:cNvPr id="7" name="TextBox 6">
            <a:extLst>
              <a:ext uri="{FF2B5EF4-FFF2-40B4-BE49-F238E27FC236}">
                <a16:creationId xmlns:a16="http://schemas.microsoft.com/office/drawing/2014/main" id="{CE64539C-10CE-A68C-4021-523DA2EB70C7}"/>
              </a:ext>
            </a:extLst>
          </p:cNvPr>
          <p:cNvSpPr txBox="1"/>
          <p:nvPr/>
        </p:nvSpPr>
        <p:spPr>
          <a:xfrm>
            <a:off x="768414" y="4249427"/>
            <a:ext cx="1897517" cy="352789"/>
          </a:xfrm>
          <a:prstGeom prst="rect">
            <a:avLst/>
          </a:prstGeom>
          <a:noFill/>
        </p:spPr>
        <p:txBody>
          <a:bodyPr wrap="square">
            <a:spAutoFit/>
          </a:bodyPr>
          <a:lstStyle/>
          <a:p>
            <a:pPr marL="228600" indent="-228600" algn="just">
              <a:lnSpc>
                <a:spcPct val="115000"/>
              </a:lnSpc>
              <a:spcBef>
                <a:spcPts val="2400"/>
              </a:spcBef>
              <a:buClr>
                <a:schemeClr val="accent4"/>
              </a:buClr>
              <a:buFont typeface="Wingdings" pitchFamily="2" charset="2"/>
              <a:buChar char="§"/>
            </a:pPr>
            <a:r>
              <a:rPr lang="en-US" sz="1600" b="1">
                <a:solidFill>
                  <a:srgbClr val="002060"/>
                </a:solidFill>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3009406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97E6A-649B-46EF-2836-D2485A3578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8772C-E27A-C739-BB7D-65BC4F29FCD4}"/>
              </a:ext>
            </a:extLst>
          </p:cNvPr>
          <p:cNvSpPr>
            <a:spLocks noGrp="1"/>
          </p:cNvSpPr>
          <p:nvPr>
            <p:ph idx="1"/>
          </p:nvPr>
        </p:nvSpPr>
        <p:spPr>
          <a:xfrm>
            <a:off x="367589" y="914431"/>
            <a:ext cx="11752044" cy="5541301"/>
          </a:xfrm>
        </p:spPr>
        <p:txBody>
          <a:bodyPr vert="horz" lIns="91440" tIns="45720" rIns="91440" bIns="45720" rtlCol="0" anchor="t">
            <a:noAutofit/>
          </a:bodyPr>
          <a:lstStyle/>
          <a:p>
            <a:pPr algn="l" rtl="0" fontAlgn="base">
              <a:lnSpc>
                <a:spcPts val="1200"/>
              </a:lnSpc>
              <a:buFont typeface="Arial" panose="020B0604020202020204" pitchFamily="34" charset="0"/>
              <a:buChar char="•"/>
            </a:pPr>
            <a:r>
              <a:rPr lang="en-US" sz="1400" kern="0">
                <a:solidFill>
                  <a:srgbClr val="7030A0"/>
                </a:solidFill>
                <a:latin typeface="Times New Roman" panose="02020603050405020304" pitchFamily="18" charset="0"/>
                <a:cs typeface="Times New Roman" panose="02020603050405020304" pitchFamily="18" charset="0"/>
              </a:rPr>
              <a:t>Earthquake Magnitude Prediction Using Machine Learning Techniques​ (</a:t>
            </a:r>
            <a:r>
              <a:rPr lang="en-US" sz="1400" kern="0">
                <a:solidFill>
                  <a:srgbClr val="080808"/>
                </a:solidFill>
                <a:latin typeface="Times New Roman" panose="02020603050405020304" pitchFamily="18" charset="0"/>
                <a:cs typeface="Times New Roman" panose="02020603050405020304" pitchFamily="18" charset="0"/>
              </a:rPr>
              <a:t>This study employs various machine learning algorithms, including Decision Tree and KNN, to predict earthquake magnitudes using the USGS dataset. It emphasizes data preprocessing steps like handling missing values and feature scaling.​ )</a:t>
            </a:r>
          </a:p>
          <a:p>
            <a:pPr algn="l" rtl="0" fontAlgn="base">
              <a:lnSpc>
                <a:spcPts val="1200"/>
              </a:lnSpc>
              <a:buNone/>
            </a:pPr>
            <a:r>
              <a:rPr lang="en-US" sz="1400" kern="0">
                <a:solidFill>
                  <a:srgbClr val="080808"/>
                </a:solidFill>
                <a:latin typeface="Times New Roman" panose="02020603050405020304" pitchFamily="18" charset="0"/>
                <a:cs typeface="Times New Roman" panose="02020603050405020304" pitchFamily="18" charset="0"/>
                <a:hlinkClick r:id="rId2"/>
              </a:rPr>
              <a:t>https://www.researchgate.net/publication/380073427_Earthquake_Magnitude_Prediction_Using_Machine_Learning_Techniques</a:t>
            </a:r>
            <a:endParaRPr lang="en-US" sz="1400" kern="0">
              <a:solidFill>
                <a:srgbClr val="080808"/>
              </a:solidFill>
              <a:latin typeface="Times New Roman" panose="02020603050405020304" pitchFamily="18" charset="0"/>
              <a:cs typeface="Times New Roman" panose="02020603050405020304" pitchFamily="18" charset="0"/>
            </a:endParaRPr>
          </a:p>
          <a:p>
            <a:pPr algn="l" rtl="0" fontAlgn="base">
              <a:lnSpc>
                <a:spcPts val="1200"/>
              </a:lnSpc>
              <a:buNone/>
            </a:pPr>
            <a:endParaRPr lang="en-US" sz="1400" kern="0">
              <a:solidFill>
                <a:srgbClr val="080808"/>
              </a:solidFill>
              <a:latin typeface="Times New Roman" panose="02020603050405020304" pitchFamily="18" charset="0"/>
              <a:cs typeface="Times New Roman" panose="02020603050405020304" pitchFamily="18" charset="0"/>
            </a:endParaRPr>
          </a:p>
          <a:p>
            <a:pPr algn="l" rtl="0" fontAlgn="base">
              <a:lnSpc>
                <a:spcPts val="1200"/>
              </a:lnSpc>
              <a:buFont typeface="Arial" panose="020B0604020202020204" pitchFamily="34" charset="0"/>
              <a:buChar char="•"/>
            </a:pPr>
            <a:r>
              <a:rPr lang="en-US" sz="1400" kern="0">
                <a:solidFill>
                  <a:srgbClr val="7030A0"/>
                </a:solidFill>
                <a:latin typeface="Times New Roman" panose="02020603050405020304" pitchFamily="18" charset="0"/>
                <a:cs typeface="Times New Roman" panose="02020603050405020304" pitchFamily="18" charset="0"/>
              </a:rPr>
              <a:t>Improving Earthquake Prediction Accuracy in Los Angeles with Machine Learning​ (</a:t>
            </a:r>
            <a:r>
              <a:rPr lang="en-US" sz="1400"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rPr>
              <a:t>This paper explores the application of advanced machine learning models, particularly Random Forest, to enhance earthquake prediction accuracy in Los Angeles, demonstrating significant improvements over traditional methods.)</a:t>
            </a:r>
          </a:p>
          <a:p>
            <a:pPr marL="0" marR="0">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u="sng"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https://pubmed.ncbi.nlm.nih.gov/39424892/</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342900">
              <a:lnSpc>
                <a:spcPct val="100000"/>
              </a:lnSpc>
              <a:spcAft>
                <a:spcPts val="800"/>
              </a:spcAft>
              <a:buFont typeface="Wingdings" pitchFamily="2"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Implementation of Machine Learning Algorithms for Seismic Events Classification </a:t>
            </a:r>
            <a:r>
              <a:rPr lang="en-US" sz="1400" kern="100">
                <a:solidFill>
                  <a:srgbClr val="7030A0"/>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400"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rPr>
              <a:t>The study applies various machine learning classifiers, including KNN and Decision Trees, to categorize seismic events, achieving high accuracy and demonstrating the potential of ML in seismic data analysis.) </a:t>
            </a:r>
          </a:p>
          <a:p>
            <a:pPr marL="0" marR="0">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https://arxiv.org/abs/2502.05197</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342900">
              <a:lnSpc>
                <a:spcPct val="100000"/>
              </a:lnSpc>
              <a:spcAft>
                <a:spcPts val="800"/>
              </a:spcAft>
              <a:buFont typeface="Wingdings" pitchFamily="2"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Predicting the Likelihood of an Earthquake by Leveraging Machine Learning </a:t>
            </a:r>
            <a:r>
              <a:rPr lang="en-US" sz="1400" kern="100">
                <a:solidFill>
                  <a:srgbClr val="7030A0"/>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400"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rPr>
              <a:t>This research utilizes machine learning to predict earthquake occurrences, focusing on features like geographical coordinates, magnitudes, and depths, aligning well with your project's feature set.) </a:t>
            </a:r>
          </a:p>
          <a:p>
            <a:pPr marL="0" marR="0">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u="sng"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https://www.espublisher.com/uploads/article_html/engineered-science/10.30919-es1031.htm</a:t>
            </a: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342900">
              <a:lnSpc>
                <a:spcPct val="100000"/>
              </a:lnSpc>
              <a:spcAft>
                <a:spcPts val="800"/>
              </a:spcAft>
              <a:buFont typeface="Wingdings" pitchFamily="2"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Analysis and Prediction of Earthquakes Using Different Machine Learning Techniques</a:t>
            </a:r>
            <a:r>
              <a:rPr lang="en-US" sz="1400" kern="100">
                <a:solidFill>
                  <a:srgbClr val="7030A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0">
                <a:solidFill>
                  <a:srgbClr val="080808"/>
                </a:solidFill>
                <a:effectLst/>
                <a:latin typeface="Times New Roman" panose="02020603050405020304" pitchFamily="18" charset="0"/>
                <a:ea typeface="Times New Roman" panose="02020603050405020304" pitchFamily="18" charset="0"/>
                <a:cs typeface="Times New Roman" panose="02020603050405020304" pitchFamily="18" charset="0"/>
              </a:rPr>
              <a:t>The paper analyzes real-world earthquake data to predict magnitudes and depths using models like Random Forest and Polynomial Regression, providing insights into model performance comparisons.) </a:t>
            </a:r>
          </a:p>
          <a:p>
            <a:pPr marL="0" marR="0">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0" i="0">
                <a:effectLst/>
                <a:latin typeface="Times New Roman" panose="02020603050405020304" pitchFamily="18" charset="0"/>
                <a:hlinkClick r:id="rId6"/>
              </a:rPr>
              <a:t>https://essay.utwente.nl/87313/1/Mondol_BA_EEMCS.pdf</a:t>
            </a:r>
            <a:endParaRPr lang="en-US" sz="1400" b="0" i="0" u="sng" kern="0">
              <a:solidFill>
                <a:srgbClr val="080808"/>
              </a:solidFill>
              <a:latin typeface="Times New Roman" panose="02020603050405020304" pitchFamily="18" charset="0"/>
              <a:cs typeface="Times New Roman" panose="02020603050405020304" pitchFamily="18" charset="0"/>
            </a:endParaRPr>
          </a:p>
          <a:p>
            <a:pPr marL="0" marR="0">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kern="10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00000"/>
              </a:lnSpc>
              <a:buNone/>
              <a:defRPr b="1"/>
            </a:pPr>
            <a:endParaRPr lang="en-US" sz="1100">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331DD32-D3D3-5D2A-8B72-8F62A7B06EF5}"/>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1CA09C6-96E4-42D5-7B6B-FD7B4B09DE43}"/>
              </a:ext>
            </a:extLst>
          </p:cNvPr>
          <p:cNvSpPr txBox="1">
            <a:spLocks/>
          </p:cNvSpPr>
          <p:nvPr/>
        </p:nvSpPr>
        <p:spPr>
          <a:xfrm>
            <a:off x="549826" y="179048"/>
            <a:ext cx="10709031" cy="734621"/>
          </a:xfrm>
          <a:prstGeom prst="rect">
            <a:avLst/>
          </a:prstGeom>
        </p:spPr>
        <p:txBody>
          <a:bodyPr vert="horz" lIns="91440" tIns="45720" rIns="91440" bIns="45720" rtlCol="0" anchor="t">
            <a:normAutofit/>
          </a:bodyPr>
          <a:lstStyle>
            <a:defPPr>
              <a:defRPr lang="en-US"/>
            </a:defPPr>
            <a:lvl1pPr defTabSz="914354">
              <a:lnSpc>
                <a:spcPct val="90000"/>
              </a:lnSpc>
              <a:spcBef>
                <a:spcPct val="0"/>
              </a:spcBef>
              <a:buNone/>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a:t>References</a:t>
            </a:r>
          </a:p>
        </p:txBody>
      </p:sp>
    </p:spTree>
    <p:extLst>
      <p:ext uri="{BB962C8B-B14F-4D97-AF65-F5344CB8AC3E}">
        <p14:creationId xmlns:p14="http://schemas.microsoft.com/office/powerpoint/2010/main" val="4291877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5" name="Slide Number Placeholder 4">
            <a:extLst>
              <a:ext uri="{FF2B5EF4-FFF2-40B4-BE49-F238E27FC236}">
                <a16:creationId xmlns:a16="http://schemas.microsoft.com/office/drawing/2014/main" id="{E29BDF7B-83A5-FBD4-A6EA-C9E9749537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Times New Roman" panose="02020603050405020304" pitchFamily="18" charset="0"/>
                <a:cs typeface="Times New Roman" panose="02020603050405020304" pitchFamily="18" charset="0"/>
              </a:rPr>
              <a:pPr defTabSz="914400">
                <a:spcAft>
                  <a:spcPts val="600"/>
                </a:spcAft>
              </a:pPr>
              <a:t>4</a:t>
            </a:fld>
            <a:endParaRPr lang="en-US">
              <a:solidFill>
                <a:schemeClr val="tx1">
                  <a:tint val="75000"/>
                </a:schemeClr>
              </a:solidFill>
              <a:latin typeface="Times New Roman" panose="02020603050405020304" pitchFamily="18" charset="0"/>
              <a:cs typeface="Times New Roman" panose="02020603050405020304" pitchFamily="18" charset="0"/>
            </a:endParaRPr>
          </a:p>
        </p:txBody>
      </p:sp>
      <p:sp>
        <p:nvSpPr>
          <p:cNvPr id="29" name="Title 1">
            <a:extLst>
              <a:ext uri="{FF2B5EF4-FFF2-40B4-BE49-F238E27FC236}">
                <a16:creationId xmlns:a16="http://schemas.microsoft.com/office/drawing/2014/main" id="{A5CE08AD-7317-DE40-5251-FBCF8E48BF52}"/>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Business Understanding</a:t>
            </a:r>
            <a:endParaRPr lang="en-US">
              <a:solidFill>
                <a:srgbClr val="7D123C"/>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E0B39E-9723-B5BE-5B06-A1047C28890B}"/>
              </a:ext>
            </a:extLst>
          </p:cNvPr>
          <p:cNvSpPr txBox="1"/>
          <p:nvPr/>
        </p:nvSpPr>
        <p:spPr>
          <a:xfrm>
            <a:off x="646358" y="895488"/>
            <a:ext cx="10899283" cy="877163"/>
          </a:xfrm>
          <a:prstGeom prst="rect">
            <a:avLst/>
          </a:prstGeom>
          <a:noFill/>
        </p:spPr>
        <p:txBody>
          <a:bodyPr wrap="square">
            <a:spAutoFit/>
          </a:bodyPr>
          <a:lstStyle/>
          <a:p>
            <a:pPr defTabSz="914400"/>
            <a:r>
              <a:rPr lang="en-US" sz="2000" b="1">
                <a:solidFill>
                  <a:srgbClr val="7D123C"/>
                </a:solidFill>
                <a:latin typeface="Times New Roman" panose="02020603050405020304" pitchFamily="18" charset="0"/>
                <a:cs typeface="Times New Roman" panose="02020603050405020304" pitchFamily="18" charset="0"/>
              </a:rPr>
              <a:t>Objective</a:t>
            </a:r>
            <a:r>
              <a:rPr kumimoji="0" lang="en-US" sz="2000" b="1" i="0" u="none" strike="noStrike" kern="1200" cap="none" spc="0" normalizeH="0" baseline="0" noProof="0">
                <a:ln>
                  <a:noFill/>
                </a:ln>
                <a:solidFill>
                  <a:srgbClr val="7D123C"/>
                </a:solidFill>
                <a:effectLst/>
                <a:uLnTx/>
                <a:uFillTx/>
                <a:latin typeface="Times New Roman" panose="02020603050405020304" pitchFamily="18" charset="0"/>
                <a:ea typeface="+mj-ea"/>
                <a:cs typeface="Times New Roman" panose="02020603050405020304" pitchFamily="18" charset="0"/>
              </a:rPr>
              <a:t>:</a:t>
            </a:r>
            <a:r>
              <a:rPr kumimoji="0" lang="en-US" sz="1600" b="1" i="0" u="none" strike="noStrike" kern="1200" cap="none" spc="0" normalizeH="0" baseline="0" noProof="0">
                <a:ln>
                  <a:noFill/>
                </a:ln>
                <a:solidFill>
                  <a:srgbClr val="7D123C"/>
                </a:solidFill>
                <a:effectLst/>
                <a:uLnTx/>
                <a:uFillTx/>
                <a:latin typeface="Times New Roman" panose="02020603050405020304" pitchFamily="18" charset="0"/>
                <a:ea typeface="+mj-ea"/>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To develop a machine learning-based model that predicts the likelihood of earthquakes using historical seismic data from the USGS Earthquake Hazards Program.</a:t>
            </a:r>
          </a:p>
          <a:p>
            <a:pPr defTabSz="914400"/>
            <a:endParaRPr lang="en-US" sz="150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4CAC88F-9A3C-8465-13BF-73B93AB0EEA3}"/>
              </a:ext>
            </a:extLst>
          </p:cNvPr>
          <p:cNvSpPr txBox="1"/>
          <p:nvPr/>
        </p:nvSpPr>
        <p:spPr>
          <a:xfrm>
            <a:off x="646358" y="1827414"/>
            <a:ext cx="5449641" cy="3436838"/>
          </a:xfrm>
          <a:prstGeom prst="rect">
            <a:avLst/>
          </a:prstGeom>
          <a:noFill/>
        </p:spPr>
        <p:txBody>
          <a:bodyPr wrap="square">
            <a:spAutoFit/>
          </a:bodyPr>
          <a:lstStyle/>
          <a:p>
            <a:pPr marR="0" algn="just" defTabSz="914400">
              <a:spcAft>
                <a:spcPts val="1000"/>
              </a:spcAft>
            </a:pPr>
            <a:r>
              <a:rPr lang="en-US" sz="2000" b="1">
                <a:solidFill>
                  <a:srgbClr val="7D123C"/>
                </a:solidFill>
                <a:latin typeface="Times New Roman" panose="02020603050405020304" pitchFamily="18" charset="0"/>
                <a:cs typeface="Times New Roman" panose="02020603050405020304" pitchFamily="18" charset="0"/>
              </a:rPr>
              <a:t>Goal :</a:t>
            </a:r>
          </a:p>
          <a:p>
            <a:pPr marR="0" algn="just" defTabSz="914400">
              <a:spcAft>
                <a:spcPts val="1000"/>
              </a:spcAft>
            </a:pPr>
            <a:r>
              <a:rPr lang="en-US" sz="1600">
                <a:latin typeface="Times New Roman" panose="02020603050405020304" pitchFamily="18" charset="0"/>
                <a:cs typeface="Times New Roman" panose="02020603050405020304" pitchFamily="18" charset="0"/>
              </a:rPr>
              <a:t>Enhance early warning systems, improve disaster preparedness, and minimize human and economic losses by identifying high-risk zones through predictive modeling.</a:t>
            </a:r>
          </a:p>
          <a:p>
            <a:pPr marR="0" algn="just" defTabSz="914400">
              <a:spcAft>
                <a:spcPts val="1000"/>
              </a:spcAft>
            </a:pPr>
            <a:endParaRPr lang="en-US" sz="1600">
              <a:latin typeface="Times New Roman" panose="02020603050405020304" pitchFamily="18" charset="0"/>
              <a:cs typeface="Times New Roman" panose="02020603050405020304" pitchFamily="18" charset="0"/>
            </a:endParaRPr>
          </a:p>
          <a:p>
            <a:pPr indent="0" algn="just" defTabSz="914400">
              <a:spcAft>
                <a:spcPts val="1000"/>
              </a:spcAft>
              <a:buNone/>
            </a:pPr>
            <a:r>
              <a:rPr lang="en-US" sz="2000" b="1">
                <a:solidFill>
                  <a:srgbClr val="7D123C"/>
                </a:solidFill>
                <a:latin typeface="Times New Roman" panose="02020603050405020304" pitchFamily="18" charset="0"/>
                <a:cs typeface="Times New Roman" panose="02020603050405020304" pitchFamily="18" charset="0"/>
              </a:rPr>
              <a:t>Importance:</a:t>
            </a:r>
          </a:p>
          <a:p>
            <a:pPr indent="0" algn="just" defTabSz="914400">
              <a:spcAft>
                <a:spcPts val="1000"/>
              </a:spcAft>
              <a:buNone/>
            </a:pPr>
            <a:r>
              <a:rPr lang="en-US" sz="1600">
                <a:latin typeface="Times New Roman" panose="02020603050405020304" pitchFamily="18" charset="0"/>
                <a:cs typeface="Times New Roman" panose="02020603050405020304" pitchFamily="18" charset="0"/>
              </a:rPr>
              <a:t>Earthquakes pose significant risks, and timely prediction of their magnitudes is crucial for mitigating their impact on communities. Machine learning offers advanced predictive capabilities that can improve early warning systems and disaster response planning.</a:t>
            </a:r>
            <a:endParaRPr lang="en-IN" sz="1600">
              <a:latin typeface="Times New Roman" panose="02020603050405020304" pitchFamily="18" charset="0"/>
              <a:cs typeface="Times New Roman" panose="02020603050405020304" pitchFamily="18" charset="0"/>
            </a:endParaRPr>
          </a:p>
        </p:txBody>
      </p:sp>
      <p:pic>
        <p:nvPicPr>
          <p:cNvPr id="2" name="Picture Placeholder 6">
            <a:extLst>
              <a:ext uri="{FF2B5EF4-FFF2-40B4-BE49-F238E27FC236}">
                <a16:creationId xmlns:a16="http://schemas.microsoft.com/office/drawing/2014/main" id="{35BD6427-3B35-91CD-E27E-9B73A004F2F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457" r="25991"/>
          <a:stretch/>
        </p:blipFill>
        <p:spPr>
          <a:xfrm>
            <a:off x="6286767" y="1652628"/>
            <a:ext cx="5170714" cy="4873625"/>
          </a:xfrm>
          <a:prstGeom prst="rect">
            <a:avLst/>
          </a:prstGeom>
        </p:spPr>
      </p:pic>
    </p:spTree>
    <p:extLst>
      <p:ext uri="{BB962C8B-B14F-4D97-AF65-F5344CB8AC3E}">
        <p14:creationId xmlns:p14="http://schemas.microsoft.com/office/powerpoint/2010/main" val="259982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708EF0-93D0-86EA-F971-C1907157A8B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BF0F7A-E806-1AC5-6428-A8EDDBEE6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96F24E-326E-7597-6AB1-58AB3D873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CE6AFBF-A2E3-0319-31D6-58FE87F37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FAAE1B6D-3A99-72FE-8086-B258113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676A8D7-D18E-9998-AF74-3903101F1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7B32287-3F93-3876-5BC3-68EC92663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44BFB41-A8EE-1E1A-9319-A4A8BCE0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FAEAAD8E-23A1-A1CD-AD13-5B6064FFB8F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5</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1D21CDD6-2B20-955A-3B81-CE541F57470B}"/>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lang="en-US">
                <a:solidFill>
                  <a:srgbClr val="7D123C"/>
                </a:solidFill>
                <a:latin typeface="Times New Roman" panose="02020603050405020304" pitchFamily="18" charset="0"/>
                <a:cs typeface="Times New Roman" panose="02020603050405020304" pitchFamily="18" charset="0"/>
              </a:rPr>
              <a:t>Introduction &amp; Problem Statement</a:t>
            </a:r>
          </a:p>
        </p:txBody>
      </p:sp>
      <p:sp>
        <p:nvSpPr>
          <p:cNvPr id="3" name="TextBox 2">
            <a:extLst>
              <a:ext uri="{FF2B5EF4-FFF2-40B4-BE49-F238E27FC236}">
                <a16:creationId xmlns:a16="http://schemas.microsoft.com/office/drawing/2014/main" id="{E5859E3C-C0CA-8DD6-0AA9-12B389586F33}"/>
              </a:ext>
            </a:extLst>
          </p:cNvPr>
          <p:cNvSpPr txBox="1"/>
          <p:nvPr/>
        </p:nvSpPr>
        <p:spPr>
          <a:xfrm>
            <a:off x="646359" y="1198407"/>
            <a:ext cx="10899283" cy="2492990"/>
          </a:xfrm>
          <a:prstGeom prst="rect">
            <a:avLst/>
          </a:prstGeom>
          <a:noFill/>
        </p:spPr>
        <p:txBody>
          <a:bodyPr wrap="square">
            <a:spAutoFit/>
          </a:bodyPr>
          <a:lstStyle/>
          <a:p>
            <a:pPr defTabSz="914400"/>
            <a:r>
              <a:rPr kumimoji="0" lang="en-US" sz="2000" b="1" i="0" u="none" strike="noStrike" kern="1200" cap="none" spc="0" normalizeH="0" baseline="0" noProof="0">
                <a:ln>
                  <a:noFill/>
                </a:ln>
                <a:solidFill>
                  <a:srgbClr val="C00000"/>
                </a:solidFill>
                <a:effectLst/>
                <a:uLnTx/>
                <a:uFillTx/>
                <a:latin typeface="Times New Roman" panose="02020603050405020304" pitchFamily="18" charset="0"/>
                <a:ea typeface="+mj-ea"/>
                <a:cs typeface="Times New Roman" panose="02020603050405020304" pitchFamily="18" charset="0"/>
              </a:rPr>
              <a:t>Introduction:</a:t>
            </a:r>
            <a:r>
              <a:rPr kumimoji="0" lang="en-US" sz="16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 </a:t>
            </a:r>
            <a:br>
              <a:rPr kumimoji="0" lang="en-US" sz="16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br>
            <a:endParaRPr kumimoji="0" lang="en-US" sz="16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a:p>
            <a:pPr algn="just" defTabSz="914400"/>
            <a:r>
              <a:rPr lang="en-US" sz="1500">
                <a:solidFill>
                  <a:srgbClr val="002060"/>
                </a:solidFill>
                <a:latin typeface="Cambria"/>
              </a:rPr>
              <a:t>Earthquakes pose a major threat to human life, infrastructure, and economies across the world. Despite significant advancements in Earth science, accurately predicting seismic events remains a complex challenge due to the unpredictability of natural phenomena. This project aims to develop a machine learning-based predictive model that forecasts the likelihood of earthquakes based on historical seismic data. By leveraging data from the USGS Earthquake Hazards Program, the model will analyze patterns related to geographical location, magnitude, depth, and temporal factors. The ultimate goal is to enhance earthquake hazard assessment, improve early warning systems, and contribute to disaster preparedness efforts. Accurate earthquake prediction models have the potential to inform government agencies, businesses, and the public, enabling proactive measures to save lives, minimize economic losses, and build resilient communities.</a:t>
            </a:r>
          </a:p>
        </p:txBody>
      </p:sp>
      <p:pic>
        <p:nvPicPr>
          <p:cNvPr id="5124" name="Picture 4" descr="แผ่นดินไหว, เครื่องวัดแผ่นดินไหว, เกี่ยวกับแผ่นดินไหว, คลื่น, สั่น ...">
            <a:extLst>
              <a:ext uri="{FF2B5EF4-FFF2-40B4-BE49-F238E27FC236}">
                <a16:creationId xmlns:a16="http://schemas.microsoft.com/office/drawing/2014/main" id="{EFB14E7C-ECF3-2FD9-0231-67A509DA5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59" y="3875223"/>
            <a:ext cx="3906742" cy="26636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933723-2857-3F5A-D096-A6D9FACE8322}"/>
              </a:ext>
            </a:extLst>
          </p:cNvPr>
          <p:cNvSpPr txBox="1"/>
          <p:nvPr/>
        </p:nvSpPr>
        <p:spPr>
          <a:xfrm>
            <a:off x="4553101" y="4108733"/>
            <a:ext cx="6992540" cy="1682512"/>
          </a:xfrm>
          <a:prstGeom prst="rect">
            <a:avLst/>
          </a:prstGeom>
          <a:noFill/>
        </p:spPr>
        <p:txBody>
          <a:bodyPr wrap="square">
            <a:spAutoFit/>
          </a:bodyPr>
          <a:lstStyle/>
          <a:p>
            <a:pPr marR="0" defTabSz="914400">
              <a:spcAft>
                <a:spcPts val="1000"/>
              </a:spcAft>
            </a:pPr>
            <a:r>
              <a:rPr lang="en-US" sz="2000" b="1">
                <a:solidFill>
                  <a:srgbClr val="C00000"/>
                </a:solidFill>
                <a:latin typeface="Times New Roman" panose="02020603050405020304" pitchFamily="18" charset="0"/>
                <a:ea typeface="+mj-ea"/>
                <a:cs typeface="Times New Roman" panose="02020603050405020304" pitchFamily="18" charset="0"/>
              </a:rPr>
              <a:t>Problem Statement: </a:t>
            </a:r>
            <a:endParaRPr lang="en-US" sz="2000"/>
          </a:p>
          <a:p>
            <a:pPr marR="0" algn="just" defTabSz="914400">
              <a:spcAft>
                <a:spcPts val="1000"/>
              </a:spcAft>
            </a:pPr>
            <a:r>
              <a:rPr lang="en-US" sz="1500">
                <a:solidFill>
                  <a:srgbClr val="002060"/>
                </a:solidFill>
                <a:latin typeface="Cambria"/>
              </a:rPr>
              <a:t>The goal of this project is to build a machine learning model that can predict the likelihood of earthquake occurrences based on historical seismic data. By focusing on geographical location, magnitude, and time, the model aims to support early warning systems and improve disaster preparedness by identifying high-risk zones in advance. </a:t>
            </a:r>
          </a:p>
        </p:txBody>
      </p:sp>
    </p:spTree>
    <p:extLst>
      <p:ext uri="{BB962C8B-B14F-4D97-AF65-F5344CB8AC3E}">
        <p14:creationId xmlns:p14="http://schemas.microsoft.com/office/powerpoint/2010/main" val="353575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A50983-F6E6-F438-CDD2-A5727D3AD87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9DFFE5-D750-2F97-BF80-BB68DCD55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48F488-2B82-152B-ADF2-E5FD0C94D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28566A-DC3C-476F-95CA-7DC3623E1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4BF3D292-69AB-7AE4-A955-F259D7047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Freeform: Shape 18">
              <a:extLst>
                <a:ext uri="{FF2B5EF4-FFF2-40B4-BE49-F238E27FC236}">
                  <a16:creationId xmlns:a16="http://schemas.microsoft.com/office/drawing/2014/main" id="{0F947756-E385-7318-00CA-6432E8C14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Freeform: Shape 19">
              <a:extLst>
                <a:ext uri="{FF2B5EF4-FFF2-40B4-BE49-F238E27FC236}">
                  <a16:creationId xmlns:a16="http://schemas.microsoft.com/office/drawing/2014/main" id="{54E45126-3F42-8C55-EF33-B8DD6286C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Freeform: Shape 20">
              <a:extLst>
                <a:ext uri="{FF2B5EF4-FFF2-40B4-BE49-F238E27FC236}">
                  <a16:creationId xmlns:a16="http://schemas.microsoft.com/office/drawing/2014/main" id="{31E6DE1A-1986-B66F-BEFF-CAFFAD1BA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5" name="Slide Number Placeholder 4">
            <a:extLst>
              <a:ext uri="{FF2B5EF4-FFF2-40B4-BE49-F238E27FC236}">
                <a16:creationId xmlns:a16="http://schemas.microsoft.com/office/drawing/2014/main" id="{840A678D-CE59-E6A6-CADB-34901ED369C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Times New Roman" panose="02020603050405020304" pitchFamily="18" charset="0"/>
                <a:cs typeface="Times New Roman" panose="02020603050405020304" pitchFamily="18" charset="0"/>
              </a:rPr>
              <a:pPr defTabSz="914400">
                <a:spcAft>
                  <a:spcPts val="600"/>
                </a:spcAft>
              </a:pPr>
              <a:t>6</a:t>
            </a:fld>
            <a:endParaRPr lang="en-US">
              <a:solidFill>
                <a:schemeClr val="tx1">
                  <a:tint val="75000"/>
                </a:schemeClr>
              </a:solidFill>
              <a:latin typeface="Times New Roman" panose="02020603050405020304" pitchFamily="18" charset="0"/>
              <a:cs typeface="Times New Roman" panose="02020603050405020304" pitchFamily="18" charset="0"/>
            </a:endParaRPr>
          </a:p>
        </p:txBody>
      </p:sp>
      <p:sp>
        <p:nvSpPr>
          <p:cNvPr id="29" name="Title 1">
            <a:extLst>
              <a:ext uri="{FF2B5EF4-FFF2-40B4-BE49-F238E27FC236}">
                <a16:creationId xmlns:a16="http://schemas.microsoft.com/office/drawing/2014/main" id="{4FC9958E-EE70-C6AA-91D5-2042947A9ED6}"/>
              </a:ext>
            </a:extLst>
          </p:cNvPr>
          <p:cNvSpPr txBox="1">
            <a:spLocks/>
          </p:cNvSpPr>
          <p:nvPr/>
        </p:nvSpPr>
        <p:spPr>
          <a:xfrm>
            <a:off x="206062" y="129560"/>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lang="en-US">
                <a:solidFill>
                  <a:srgbClr val="7D123C"/>
                </a:solidFill>
                <a:latin typeface="Times New Roman" panose="02020603050405020304" pitchFamily="18" charset="0"/>
                <a:cs typeface="Times New Roman" panose="02020603050405020304" pitchFamily="18" charset="0"/>
              </a:rPr>
              <a:t>CRISP – DM Phase</a:t>
            </a:r>
          </a:p>
        </p:txBody>
      </p:sp>
      <p:pic>
        <p:nvPicPr>
          <p:cNvPr id="2" name="Content Placeholder 20">
            <a:extLst>
              <a:ext uri="{FF2B5EF4-FFF2-40B4-BE49-F238E27FC236}">
                <a16:creationId xmlns:a16="http://schemas.microsoft.com/office/drawing/2014/main" id="{05809F7A-D717-417D-A471-8DA6906F80E8}"/>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661375"/>
            <a:ext cx="4502555" cy="3394926"/>
          </a:xfrm>
        </p:spPr>
      </p:pic>
      <p:sp>
        <p:nvSpPr>
          <p:cNvPr id="7" name="TextBox 6">
            <a:extLst>
              <a:ext uri="{FF2B5EF4-FFF2-40B4-BE49-F238E27FC236}">
                <a16:creationId xmlns:a16="http://schemas.microsoft.com/office/drawing/2014/main" id="{19499F93-429C-E54B-779C-2E6D323CE01F}"/>
              </a:ext>
            </a:extLst>
          </p:cNvPr>
          <p:cNvSpPr txBox="1"/>
          <p:nvPr/>
        </p:nvSpPr>
        <p:spPr>
          <a:xfrm>
            <a:off x="206062" y="5310819"/>
            <a:ext cx="4002256" cy="307777"/>
          </a:xfrm>
          <a:prstGeom prst="rect">
            <a:avLst/>
          </a:prstGeom>
          <a:noFill/>
        </p:spPr>
        <p:txBody>
          <a:bodyPr wrap="square">
            <a:spAutoFit/>
          </a:bodyPr>
          <a:lstStyle/>
          <a:p>
            <a:pPr algn="ctr"/>
            <a:r>
              <a:rPr lang="en-US" sz="1400">
                <a:latin typeface="Times New Roman" panose="02020603050405020304" pitchFamily="18" charset="0"/>
                <a:cs typeface="Times New Roman" panose="02020603050405020304" pitchFamily="18" charset="0"/>
              </a:rPr>
              <a:t>Cross-Industry Standard Process for Data Mining</a:t>
            </a:r>
          </a:p>
        </p:txBody>
      </p:sp>
      <p:sp>
        <p:nvSpPr>
          <p:cNvPr id="9" name="TextBox 8">
            <a:extLst>
              <a:ext uri="{FF2B5EF4-FFF2-40B4-BE49-F238E27FC236}">
                <a16:creationId xmlns:a16="http://schemas.microsoft.com/office/drawing/2014/main" id="{A1323B71-9B9F-F2F7-2E2B-E6A8BCABEEDF}"/>
              </a:ext>
            </a:extLst>
          </p:cNvPr>
          <p:cNvSpPr txBox="1"/>
          <p:nvPr/>
        </p:nvSpPr>
        <p:spPr>
          <a:xfrm>
            <a:off x="4550326" y="1546266"/>
            <a:ext cx="7641369" cy="4185761"/>
          </a:xfrm>
          <a:prstGeom prst="rect">
            <a:avLst/>
          </a:prstGeom>
          <a:noFill/>
        </p:spPr>
        <p:txBody>
          <a:bodyPr wrap="square">
            <a:spAutoFit/>
          </a:bodyPr>
          <a:lstStyle/>
          <a:p>
            <a:pPr>
              <a:buNone/>
            </a:pPr>
            <a:r>
              <a:rPr lang="en-US" sz="1400" b="1">
                <a:latin typeface="Times New Roman" panose="02020603050405020304" pitchFamily="18" charset="0"/>
                <a:cs typeface="Times New Roman" panose="02020603050405020304" pitchFamily="18" charset="0"/>
              </a:rPr>
              <a:t>1. Business Understanding: </a:t>
            </a:r>
            <a:r>
              <a:rPr lang="en-US" sz="1400">
                <a:latin typeface="Times New Roman" panose="02020603050405020304" pitchFamily="18" charset="0"/>
                <a:cs typeface="Times New Roman" panose="02020603050405020304" pitchFamily="18" charset="0"/>
              </a:rPr>
              <a:t>Focuses on understanding the project objectives and requirements from a business perspective.</a:t>
            </a:r>
          </a:p>
          <a:p>
            <a:r>
              <a:rPr lang="en-US" sz="1400">
                <a:latin typeface="Times New Roman" panose="02020603050405020304" pitchFamily="18" charset="0"/>
                <a:cs typeface="Times New Roman" panose="02020603050405020304" pitchFamily="18" charset="0"/>
              </a:rPr>
              <a:t>Define business objectives, assess the situation, determine data mining goals, and create a project plan.</a:t>
            </a:r>
          </a:p>
          <a:p>
            <a:endParaRPr lang="en-US" sz="1400">
              <a:latin typeface="Times New Roman" panose="02020603050405020304" pitchFamily="18" charset="0"/>
              <a:cs typeface="Times New Roman" panose="02020603050405020304" pitchFamily="18" charset="0"/>
            </a:endParaRPr>
          </a:p>
          <a:p>
            <a:pPr>
              <a:buNone/>
            </a:pPr>
            <a:r>
              <a:rPr lang="en-US" sz="1400" b="1">
                <a:latin typeface="Times New Roman" panose="02020603050405020304" pitchFamily="18" charset="0"/>
                <a:cs typeface="Times New Roman" panose="02020603050405020304" pitchFamily="18" charset="0"/>
              </a:rPr>
              <a:t>2. Data Understanding: </a:t>
            </a:r>
            <a:r>
              <a:rPr lang="en-US" sz="1400">
                <a:latin typeface="Times New Roman" panose="02020603050405020304" pitchFamily="18" charset="0"/>
                <a:cs typeface="Times New Roman" panose="02020603050405020304" pitchFamily="18" charset="0"/>
              </a:rPr>
              <a:t>Involves collecting initial data and familiarizing yourself with it.</a:t>
            </a:r>
          </a:p>
          <a:p>
            <a:r>
              <a:rPr lang="en-US" sz="1400">
                <a:latin typeface="Times New Roman" panose="02020603050405020304" pitchFamily="18" charset="0"/>
                <a:cs typeface="Times New Roman" panose="02020603050405020304" pitchFamily="18" charset="0"/>
              </a:rPr>
              <a:t>Data collection, data description, data exploration, and data quality verification.</a:t>
            </a:r>
          </a:p>
          <a:p>
            <a:endParaRPr lang="en-US" sz="1400">
              <a:latin typeface="Times New Roman" panose="02020603050405020304" pitchFamily="18" charset="0"/>
              <a:cs typeface="Times New Roman" panose="02020603050405020304" pitchFamily="18" charset="0"/>
            </a:endParaRPr>
          </a:p>
          <a:p>
            <a:pPr>
              <a:buNone/>
            </a:pPr>
            <a:r>
              <a:rPr lang="en-US" sz="1400" b="1">
                <a:latin typeface="Times New Roman" panose="02020603050405020304" pitchFamily="18" charset="0"/>
                <a:cs typeface="Times New Roman" panose="02020603050405020304" pitchFamily="18" charset="0"/>
              </a:rPr>
              <a:t>3. Data Preparation: </a:t>
            </a:r>
            <a:r>
              <a:rPr lang="en-US" sz="1400">
                <a:latin typeface="Times New Roman" panose="02020603050405020304" pitchFamily="18" charset="0"/>
                <a:cs typeface="Times New Roman" panose="02020603050405020304" pitchFamily="18" charset="0"/>
              </a:rPr>
              <a:t>The most time-consuming phase; involves cleaning and transforming raw data into a suitable format.</a:t>
            </a:r>
          </a:p>
          <a:p>
            <a:r>
              <a:rPr lang="en-US" sz="1400">
                <a:latin typeface="Times New Roman" panose="02020603050405020304" pitchFamily="18" charset="0"/>
                <a:cs typeface="Times New Roman" panose="02020603050405020304" pitchFamily="18" charset="0"/>
              </a:rPr>
              <a:t>Selecting relevant data, cleaning, constructing new variables, integrating data, and formatting.</a:t>
            </a:r>
          </a:p>
          <a:p>
            <a:endParaRPr lang="en-US" sz="1400">
              <a:latin typeface="Times New Roman" panose="02020603050405020304" pitchFamily="18" charset="0"/>
              <a:cs typeface="Times New Roman" panose="02020603050405020304" pitchFamily="18" charset="0"/>
            </a:endParaRPr>
          </a:p>
          <a:p>
            <a:pPr>
              <a:buNone/>
            </a:pPr>
            <a:r>
              <a:rPr lang="en-US" sz="1400" b="1">
                <a:latin typeface="Times New Roman" panose="02020603050405020304" pitchFamily="18" charset="0"/>
                <a:cs typeface="Times New Roman" panose="02020603050405020304" pitchFamily="18" charset="0"/>
              </a:rPr>
              <a:t>4. Modeling: </a:t>
            </a:r>
            <a:r>
              <a:rPr lang="en-US" sz="1400">
                <a:latin typeface="Times New Roman" panose="02020603050405020304" pitchFamily="18" charset="0"/>
                <a:cs typeface="Times New Roman" panose="02020603050405020304" pitchFamily="18" charset="0"/>
              </a:rPr>
              <a:t>Use statistical or machine learning algorithms to build predictive or descriptive models.</a:t>
            </a:r>
          </a:p>
          <a:p>
            <a:r>
              <a:rPr lang="en-US" sz="1400">
                <a:latin typeface="Times New Roman" panose="02020603050405020304" pitchFamily="18" charset="0"/>
                <a:cs typeface="Times New Roman" panose="02020603050405020304" pitchFamily="18" charset="0"/>
              </a:rPr>
              <a:t>Selecting modeling techniques, testing model assumptions, and building and assessing models.</a:t>
            </a:r>
          </a:p>
          <a:p>
            <a:endParaRPr lang="en-US" sz="1400">
              <a:latin typeface="Times New Roman" panose="02020603050405020304" pitchFamily="18" charset="0"/>
              <a:cs typeface="Times New Roman" panose="02020603050405020304" pitchFamily="18" charset="0"/>
            </a:endParaRPr>
          </a:p>
          <a:p>
            <a:pPr>
              <a:buNone/>
            </a:pPr>
            <a:r>
              <a:rPr lang="en-US" sz="1400" b="1">
                <a:latin typeface="Times New Roman" panose="02020603050405020304" pitchFamily="18" charset="0"/>
                <a:cs typeface="Times New Roman" panose="02020603050405020304" pitchFamily="18" charset="0"/>
              </a:rPr>
              <a:t>5. Evaluation: </a:t>
            </a:r>
            <a:r>
              <a:rPr lang="en-US" sz="1400">
                <a:latin typeface="Times New Roman" panose="02020603050405020304" pitchFamily="18" charset="0"/>
                <a:cs typeface="Times New Roman" panose="02020603050405020304" pitchFamily="18" charset="0"/>
              </a:rPr>
              <a:t>Assess the models to ensure they meet business objectives.</a:t>
            </a:r>
          </a:p>
          <a:p>
            <a:r>
              <a:rPr lang="en-US" sz="1400">
                <a:latin typeface="Times New Roman" panose="02020603050405020304" pitchFamily="18" charset="0"/>
                <a:cs typeface="Times New Roman" panose="02020603050405020304" pitchFamily="18" charset="0"/>
              </a:rPr>
              <a:t>Evaluate results, review the process, and determine next steps.</a:t>
            </a:r>
          </a:p>
          <a:p>
            <a:endParaRPr lang="en-US" sz="1400">
              <a:latin typeface="Times New Roman" panose="02020603050405020304" pitchFamily="18" charset="0"/>
              <a:cs typeface="Times New Roman" panose="02020603050405020304" pitchFamily="18" charset="0"/>
            </a:endParaRPr>
          </a:p>
          <a:p>
            <a:pPr>
              <a:buNone/>
            </a:pPr>
            <a:r>
              <a:rPr lang="en-US" sz="1400" b="1">
                <a:latin typeface="Times New Roman" panose="02020603050405020304" pitchFamily="18" charset="0"/>
                <a:cs typeface="Times New Roman" panose="02020603050405020304" pitchFamily="18" charset="0"/>
              </a:rPr>
              <a:t>6. Deployment: </a:t>
            </a:r>
            <a:r>
              <a:rPr lang="en-US" sz="1400">
                <a:latin typeface="Times New Roman" panose="02020603050405020304" pitchFamily="18" charset="0"/>
                <a:cs typeface="Times New Roman" panose="02020603050405020304" pitchFamily="18" charset="0"/>
              </a:rPr>
              <a:t>Implement the model or insights into the business process.</a:t>
            </a:r>
          </a:p>
          <a:p>
            <a:r>
              <a:rPr lang="en-US" sz="1400">
                <a:latin typeface="Times New Roman" panose="02020603050405020304" pitchFamily="18" charset="0"/>
                <a:cs typeface="Times New Roman" panose="02020603050405020304" pitchFamily="18" charset="0"/>
              </a:rPr>
              <a:t>Plan deployment, monitor and maintain, produce final reports, and review the project.</a:t>
            </a:r>
          </a:p>
        </p:txBody>
      </p:sp>
    </p:spTree>
    <p:extLst>
      <p:ext uri="{BB962C8B-B14F-4D97-AF65-F5344CB8AC3E}">
        <p14:creationId xmlns:p14="http://schemas.microsoft.com/office/powerpoint/2010/main" val="291978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5A02D-B49E-DCC5-E0E7-D3B61F96E898}"/>
              </a:ext>
            </a:extLst>
          </p:cNvPr>
          <p:cNvSpPr>
            <a:spLocks noGrp="1"/>
          </p:cNvSpPr>
          <p:nvPr>
            <p:ph type="sldNum" sz="quarter" idx="12"/>
          </p:nvPr>
        </p:nvSpPr>
        <p:spPr/>
        <p:txBody>
          <a:bodyPr/>
          <a:lstStyle/>
          <a:p>
            <a:fld id="{4267CD5E-26CF-4249-8540-BB1D07FD4227}" type="slidenum">
              <a:rPr lang="en-US" smtClean="0"/>
              <a:t>7</a:t>
            </a:fld>
            <a:endParaRPr lang="en-US"/>
          </a:p>
        </p:txBody>
      </p:sp>
      <p:sp>
        <p:nvSpPr>
          <p:cNvPr id="6" name="Title 1">
            <a:extLst>
              <a:ext uri="{FF2B5EF4-FFF2-40B4-BE49-F238E27FC236}">
                <a16:creationId xmlns:a16="http://schemas.microsoft.com/office/drawing/2014/main" id="{4F188660-47D4-3581-74DC-E674A8CA0676}"/>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defTabSz="914354">
              <a:lnSpc>
                <a:spcPct val="90000"/>
              </a:lnSpc>
              <a:spcBef>
                <a:spcPct val="0"/>
              </a:spcBef>
              <a:buNone/>
              <a:defRPr sz="2800" b="1" i="0">
                <a:solidFill>
                  <a:srgbClr val="363D45"/>
                </a:solidFill>
                <a:latin typeface="Times New Roman" panose="02020603050405020304" pitchFamily="18" charset="0"/>
                <a:ea typeface="+mj-ea"/>
                <a:cs typeface="Times New Roman" panose="02020603050405020304" pitchFamily="18" charset="0"/>
              </a:defRPr>
            </a:lvl1pPr>
          </a:lstStyle>
          <a:p>
            <a:r>
              <a:rPr lang="en-US" sz="4000">
                <a:solidFill>
                  <a:srgbClr val="7D123C"/>
                </a:solidFill>
              </a:rPr>
              <a:t>Project Process Flow</a:t>
            </a:r>
          </a:p>
        </p:txBody>
      </p:sp>
      <p:sp>
        <p:nvSpPr>
          <p:cNvPr id="7" name="Rectangle 6">
            <a:extLst>
              <a:ext uri="{FF2B5EF4-FFF2-40B4-BE49-F238E27FC236}">
                <a16:creationId xmlns:a16="http://schemas.microsoft.com/office/drawing/2014/main" id="{20409142-6EAF-7D8A-365E-A2F877EA219B}"/>
              </a:ext>
            </a:extLst>
          </p:cNvPr>
          <p:cNvSpPr/>
          <p:nvPr/>
        </p:nvSpPr>
        <p:spPr>
          <a:xfrm>
            <a:off x="2489691" y="2523795"/>
            <a:ext cx="1237309" cy="5228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Data Load</a:t>
            </a:r>
          </a:p>
        </p:txBody>
      </p:sp>
      <p:pic>
        <p:nvPicPr>
          <p:cNvPr id="9" name="Graphic 8" descr="Document with solid fill">
            <a:extLst>
              <a:ext uri="{FF2B5EF4-FFF2-40B4-BE49-F238E27FC236}">
                <a16:creationId xmlns:a16="http://schemas.microsoft.com/office/drawing/2014/main" id="{B36F586E-4C35-D6F0-4502-ABABF8C17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2382" y="2328014"/>
            <a:ext cx="914400" cy="914400"/>
          </a:xfrm>
          <a:prstGeom prst="rect">
            <a:avLst/>
          </a:prstGeom>
        </p:spPr>
      </p:pic>
      <p:sp>
        <p:nvSpPr>
          <p:cNvPr id="10" name="Rectangle 9">
            <a:extLst>
              <a:ext uri="{FF2B5EF4-FFF2-40B4-BE49-F238E27FC236}">
                <a16:creationId xmlns:a16="http://schemas.microsoft.com/office/drawing/2014/main" id="{1877B22B-072D-FA1F-9973-C4DD0E13A20F}"/>
              </a:ext>
            </a:extLst>
          </p:cNvPr>
          <p:cNvSpPr/>
          <p:nvPr/>
        </p:nvSpPr>
        <p:spPr>
          <a:xfrm>
            <a:off x="6435492" y="2401416"/>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Exploratory Data Analysis</a:t>
            </a:r>
          </a:p>
        </p:txBody>
      </p:sp>
      <p:sp>
        <p:nvSpPr>
          <p:cNvPr id="11" name="Rectangle 10">
            <a:extLst>
              <a:ext uri="{FF2B5EF4-FFF2-40B4-BE49-F238E27FC236}">
                <a16:creationId xmlns:a16="http://schemas.microsoft.com/office/drawing/2014/main" id="{19478566-34D0-85F8-328A-1F2D04589C00}"/>
              </a:ext>
            </a:extLst>
          </p:cNvPr>
          <p:cNvSpPr/>
          <p:nvPr/>
        </p:nvSpPr>
        <p:spPr>
          <a:xfrm>
            <a:off x="4238520" y="241790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Data Cleaning &amp; Pre-processing</a:t>
            </a:r>
          </a:p>
        </p:txBody>
      </p:sp>
      <p:sp>
        <p:nvSpPr>
          <p:cNvPr id="12" name="Rectangle 11">
            <a:extLst>
              <a:ext uri="{FF2B5EF4-FFF2-40B4-BE49-F238E27FC236}">
                <a16:creationId xmlns:a16="http://schemas.microsoft.com/office/drawing/2014/main" id="{8E06801F-8DBB-DBB7-461B-8DE842CE01E3}"/>
              </a:ext>
            </a:extLst>
          </p:cNvPr>
          <p:cNvSpPr/>
          <p:nvPr/>
        </p:nvSpPr>
        <p:spPr>
          <a:xfrm>
            <a:off x="8950094" y="142788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Selections</a:t>
            </a:r>
          </a:p>
        </p:txBody>
      </p:sp>
      <p:cxnSp>
        <p:nvCxnSpPr>
          <p:cNvPr id="14" name="Connector: Elbow 13">
            <a:extLst>
              <a:ext uri="{FF2B5EF4-FFF2-40B4-BE49-F238E27FC236}">
                <a16:creationId xmlns:a16="http://schemas.microsoft.com/office/drawing/2014/main" id="{947DDFAE-6D96-1EFF-E287-0FE0B7E59406}"/>
              </a:ext>
            </a:extLst>
          </p:cNvPr>
          <p:cNvCxnSpPr>
            <a:cxnSpLocks/>
            <a:stCxn id="11" idx="0"/>
            <a:endCxn id="10" idx="0"/>
          </p:cNvCxnSpPr>
          <p:nvPr/>
        </p:nvCxnSpPr>
        <p:spPr>
          <a:xfrm rot="5400000" flipH="1" flipV="1">
            <a:off x="6171489" y="1311174"/>
            <a:ext cx="16487" cy="2196972"/>
          </a:xfrm>
          <a:prstGeom prst="bentConnector3">
            <a:avLst>
              <a:gd name="adj1" fmla="val 41772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1DC5E2B8-D5CA-9F81-DFB4-A124CE2AD4AF}"/>
              </a:ext>
            </a:extLst>
          </p:cNvPr>
          <p:cNvCxnSpPr>
            <a:cxnSpLocks/>
            <a:stCxn id="10" idx="2"/>
            <a:endCxn id="11" idx="2"/>
          </p:cNvCxnSpPr>
          <p:nvPr/>
        </p:nvCxnSpPr>
        <p:spPr>
          <a:xfrm rot="5400000">
            <a:off x="6171489" y="2045794"/>
            <a:ext cx="16487" cy="2196972"/>
          </a:xfrm>
          <a:prstGeom prst="bentConnector3">
            <a:avLst>
              <a:gd name="adj1" fmla="val 395762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1FB0F33-7632-E166-1194-265A986025AE}"/>
              </a:ext>
            </a:extLst>
          </p:cNvPr>
          <p:cNvCxnSpPr>
            <a:cxnSpLocks/>
            <a:stCxn id="7" idx="3"/>
            <a:endCxn id="11" idx="1"/>
          </p:cNvCxnSpPr>
          <p:nvPr/>
        </p:nvCxnSpPr>
        <p:spPr>
          <a:xfrm>
            <a:off x="3727000" y="2785214"/>
            <a:ext cx="5115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1F0D2C8F-9C41-DBB0-B1C7-3D3666C47B81}"/>
              </a:ext>
            </a:extLst>
          </p:cNvPr>
          <p:cNvCxnSpPr>
            <a:cxnSpLocks/>
            <a:endCxn id="7" idx="1"/>
          </p:cNvCxnSpPr>
          <p:nvPr/>
        </p:nvCxnSpPr>
        <p:spPr>
          <a:xfrm>
            <a:off x="2166782" y="2785214"/>
            <a:ext cx="3229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Rectangle 50">
            <a:extLst>
              <a:ext uri="{FF2B5EF4-FFF2-40B4-BE49-F238E27FC236}">
                <a16:creationId xmlns:a16="http://schemas.microsoft.com/office/drawing/2014/main" id="{0FF7730F-68C9-9705-5A88-F8EC2A0D8BD3}"/>
              </a:ext>
            </a:extLst>
          </p:cNvPr>
          <p:cNvSpPr/>
          <p:nvPr/>
        </p:nvSpPr>
        <p:spPr>
          <a:xfrm>
            <a:off x="8950094" y="2776969"/>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Training</a:t>
            </a:r>
          </a:p>
        </p:txBody>
      </p:sp>
      <p:sp>
        <p:nvSpPr>
          <p:cNvPr id="52" name="Rectangle 51">
            <a:extLst>
              <a:ext uri="{FF2B5EF4-FFF2-40B4-BE49-F238E27FC236}">
                <a16:creationId xmlns:a16="http://schemas.microsoft.com/office/drawing/2014/main" id="{21C1A6DA-356D-49BF-7510-8C6A7E6A46F7}"/>
              </a:ext>
            </a:extLst>
          </p:cNvPr>
          <p:cNvSpPr/>
          <p:nvPr/>
        </p:nvSpPr>
        <p:spPr>
          <a:xfrm>
            <a:off x="8950094" y="5097294"/>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Evaluation</a:t>
            </a:r>
          </a:p>
        </p:txBody>
      </p:sp>
      <p:sp>
        <p:nvSpPr>
          <p:cNvPr id="53" name="Rectangle 52">
            <a:extLst>
              <a:ext uri="{FF2B5EF4-FFF2-40B4-BE49-F238E27FC236}">
                <a16:creationId xmlns:a16="http://schemas.microsoft.com/office/drawing/2014/main" id="{6C2A56DE-6073-9A3B-B68D-5A0DE03072A2}"/>
              </a:ext>
            </a:extLst>
          </p:cNvPr>
          <p:cNvSpPr/>
          <p:nvPr/>
        </p:nvSpPr>
        <p:spPr>
          <a:xfrm>
            <a:off x="8950094" y="3990400"/>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Prediction</a:t>
            </a:r>
          </a:p>
        </p:txBody>
      </p:sp>
      <p:cxnSp>
        <p:nvCxnSpPr>
          <p:cNvPr id="54" name="Straight Arrow Connector 53">
            <a:extLst>
              <a:ext uri="{FF2B5EF4-FFF2-40B4-BE49-F238E27FC236}">
                <a16:creationId xmlns:a16="http://schemas.microsoft.com/office/drawing/2014/main" id="{B2B54D7D-C805-367D-25AB-090EE3BC3047}"/>
              </a:ext>
            </a:extLst>
          </p:cNvPr>
          <p:cNvCxnSpPr>
            <a:cxnSpLocks/>
            <a:stCxn id="12" idx="2"/>
            <a:endCxn id="51" idx="0"/>
          </p:cNvCxnSpPr>
          <p:nvPr/>
        </p:nvCxnSpPr>
        <p:spPr>
          <a:xfrm>
            <a:off x="9792820" y="2162504"/>
            <a:ext cx="0" cy="6144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40CAF628-C7B6-7303-1AB6-AB55DBE0F6EE}"/>
              </a:ext>
            </a:extLst>
          </p:cNvPr>
          <p:cNvCxnSpPr>
            <a:cxnSpLocks/>
            <a:stCxn id="51" idx="2"/>
            <a:endCxn id="53" idx="0"/>
          </p:cNvCxnSpPr>
          <p:nvPr/>
        </p:nvCxnSpPr>
        <p:spPr>
          <a:xfrm>
            <a:off x="9792820" y="3511590"/>
            <a:ext cx="0" cy="478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D3AE7B50-CC05-CC3D-1506-56B3708793AA}"/>
              </a:ext>
            </a:extLst>
          </p:cNvPr>
          <p:cNvCxnSpPr>
            <a:cxnSpLocks/>
            <a:stCxn id="53" idx="2"/>
            <a:endCxn id="52" idx="0"/>
          </p:cNvCxnSpPr>
          <p:nvPr/>
        </p:nvCxnSpPr>
        <p:spPr>
          <a:xfrm>
            <a:off x="9792820" y="4725021"/>
            <a:ext cx="0" cy="3722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Rectangle 62">
            <a:extLst>
              <a:ext uri="{FF2B5EF4-FFF2-40B4-BE49-F238E27FC236}">
                <a16:creationId xmlns:a16="http://schemas.microsoft.com/office/drawing/2014/main" id="{8369997D-9D0B-224A-4405-5897748E6452}"/>
              </a:ext>
            </a:extLst>
          </p:cNvPr>
          <p:cNvSpPr/>
          <p:nvPr/>
        </p:nvSpPr>
        <p:spPr>
          <a:xfrm>
            <a:off x="6179732" y="5097293"/>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Hyperparameter Tuning </a:t>
            </a:r>
          </a:p>
        </p:txBody>
      </p:sp>
      <p:cxnSp>
        <p:nvCxnSpPr>
          <p:cNvPr id="65" name="Straight Arrow Connector 64">
            <a:extLst>
              <a:ext uri="{FF2B5EF4-FFF2-40B4-BE49-F238E27FC236}">
                <a16:creationId xmlns:a16="http://schemas.microsoft.com/office/drawing/2014/main" id="{974D69A6-B329-2050-185D-68D98D19F023}"/>
              </a:ext>
            </a:extLst>
          </p:cNvPr>
          <p:cNvCxnSpPr>
            <a:cxnSpLocks/>
            <a:stCxn id="52" idx="1"/>
            <a:endCxn id="63" idx="3"/>
          </p:cNvCxnSpPr>
          <p:nvPr/>
        </p:nvCxnSpPr>
        <p:spPr>
          <a:xfrm flipH="1" flipV="1">
            <a:off x="8376705" y="5464604"/>
            <a:ext cx="57338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9" name="Rectangle 68">
            <a:extLst>
              <a:ext uri="{FF2B5EF4-FFF2-40B4-BE49-F238E27FC236}">
                <a16:creationId xmlns:a16="http://schemas.microsoft.com/office/drawing/2014/main" id="{F5B6229E-E5B5-77CD-7B6B-1809B5D692D3}"/>
              </a:ext>
            </a:extLst>
          </p:cNvPr>
          <p:cNvSpPr/>
          <p:nvPr/>
        </p:nvSpPr>
        <p:spPr>
          <a:xfrm>
            <a:off x="2642851" y="5097294"/>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Deployment</a:t>
            </a:r>
          </a:p>
        </p:txBody>
      </p:sp>
      <p:cxnSp>
        <p:nvCxnSpPr>
          <p:cNvPr id="70" name="Straight Arrow Connector 69">
            <a:extLst>
              <a:ext uri="{FF2B5EF4-FFF2-40B4-BE49-F238E27FC236}">
                <a16:creationId xmlns:a16="http://schemas.microsoft.com/office/drawing/2014/main" id="{70D588CE-7839-E56E-2F6A-699405A38ADA}"/>
              </a:ext>
            </a:extLst>
          </p:cNvPr>
          <p:cNvCxnSpPr>
            <a:cxnSpLocks/>
            <a:stCxn id="63" idx="1"/>
            <a:endCxn id="69" idx="3"/>
          </p:cNvCxnSpPr>
          <p:nvPr/>
        </p:nvCxnSpPr>
        <p:spPr>
          <a:xfrm flipH="1">
            <a:off x="4839824" y="5464604"/>
            <a:ext cx="133990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4F6A33B7-F292-9908-F30B-4AC2AC0CD800}"/>
              </a:ext>
            </a:extLst>
          </p:cNvPr>
          <p:cNvSpPr/>
          <p:nvPr/>
        </p:nvSpPr>
        <p:spPr>
          <a:xfrm>
            <a:off x="2320301" y="4825391"/>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889A47BD-E3AA-06E0-E493-83DF199DB097}"/>
              </a:ext>
            </a:extLst>
          </p:cNvPr>
          <p:cNvCxnSpPr>
            <a:cxnSpLocks/>
            <a:stCxn id="10" idx="3"/>
            <a:endCxn id="12" idx="0"/>
          </p:cNvCxnSpPr>
          <p:nvPr/>
        </p:nvCxnSpPr>
        <p:spPr>
          <a:xfrm flipV="1">
            <a:off x="8120944" y="1427883"/>
            <a:ext cx="1671876" cy="1340844"/>
          </a:xfrm>
          <a:prstGeom prst="bentConnector4">
            <a:avLst>
              <a:gd name="adj1" fmla="val 24797"/>
              <a:gd name="adj2" fmla="val 117049"/>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Rectangle 91">
            <a:extLst>
              <a:ext uri="{FF2B5EF4-FFF2-40B4-BE49-F238E27FC236}">
                <a16:creationId xmlns:a16="http://schemas.microsoft.com/office/drawing/2014/main" id="{65049FDC-6BDB-639E-1125-E6BFAACDC891}"/>
              </a:ext>
            </a:extLst>
          </p:cNvPr>
          <p:cNvSpPr/>
          <p:nvPr/>
        </p:nvSpPr>
        <p:spPr>
          <a:xfrm>
            <a:off x="814812" y="968721"/>
            <a:ext cx="10918479" cy="51695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EED2756C-05D9-4573-3C4B-288321ADD24B}"/>
              </a:ext>
            </a:extLst>
          </p:cNvPr>
          <p:cNvPicPr>
            <a:picLocks noChangeAspect="1"/>
          </p:cNvPicPr>
          <p:nvPr/>
        </p:nvPicPr>
        <p:blipFill>
          <a:blip r:embed="rId4"/>
          <a:stretch>
            <a:fillRect/>
          </a:stretch>
        </p:blipFill>
        <p:spPr>
          <a:xfrm>
            <a:off x="10871020" y="385570"/>
            <a:ext cx="531982" cy="542814"/>
          </a:xfrm>
          <a:prstGeom prst="rect">
            <a:avLst/>
          </a:prstGeom>
        </p:spPr>
      </p:pic>
      <p:sp>
        <p:nvSpPr>
          <p:cNvPr id="99" name="TextBox 98">
            <a:extLst>
              <a:ext uri="{FF2B5EF4-FFF2-40B4-BE49-F238E27FC236}">
                <a16:creationId xmlns:a16="http://schemas.microsoft.com/office/drawing/2014/main" id="{E5AF02D1-3AC4-4D84-07FE-0616D1CD5D30}"/>
              </a:ext>
            </a:extLst>
          </p:cNvPr>
          <p:cNvSpPr txBox="1"/>
          <p:nvPr/>
        </p:nvSpPr>
        <p:spPr>
          <a:xfrm>
            <a:off x="4801154" y="4267317"/>
            <a:ext cx="1417247" cy="369332"/>
          </a:xfrm>
          <a:prstGeom prst="rect">
            <a:avLst/>
          </a:prstGeom>
          <a:noFill/>
        </p:spPr>
        <p:txBody>
          <a:bodyPr wrap="none" rtlCol="0">
            <a:spAutoFit/>
          </a:bodyPr>
          <a:lstStyle/>
          <a:p>
            <a:r>
              <a:rPr lang="en-US"/>
              <a:t>Future Scope</a:t>
            </a:r>
          </a:p>
        </p:txBody>
      </p:sp>
      <p:sp>
        <p:nvSpPr>
          <p:cNvPr id="100" name="TextBox 99">
            <a:extLst>
              <a:ext uri="{FF2B5EF4-FFF2-40B4-BE49-F238E27FC236}">
                <a16:creationId xmlns:a16="http://schemas.microsoft.com/office/drawing/2014/main" id="{2EAA31B8-E3B2-F388-30AF-50F8880564CE}"/>
              </a:ext>
            </a:extLst>
          </p:cNvPr>
          <p:cNvSpPr txBox="1"/>
          <p:nvPr/>
        </p:nvSpPr>
        <p:spPr>
          <a:xfrm>
            <a:off x="1029062" y="1697264"/>
            <a:ext cx="2278381" cy="400110"/>
          </a:xfrm>
          <a:prstGeom prst="rect">
            <a:avLst/>
          </a:prstGeom>
          <a:noFill/>
        </p:spPr>
        <p:txBody>
          <a:bodyPr wrap="none" lIns="91440" tIns="45720" rIns="91440" bIns="45720" rtlCol="0" anchor="t">
            <a:spAutoFit/>
          </a:bodyPr>
          <a:lstStyle/>
          <a:p>
            <a:r>
              <a:rPr lang="en-US" sz="2000" b="1">
                <a:solidFill>
                  <a:srgbClr val="C00000"/>
                </a:solidFill>
                <a:latin typeface="Times New Roman" panose="02020603050405020304" pitchFamily="18" charset="0"/>
                <a:ea typeface="+mj-ea"/>
                <a:cs typeface="Times New Roman" panose="02020603050405020304" pitchFamily="18" charset="0"/>
              </a:rPr>
              <a:t>Problem Definition</a:t>
            </a:r>
          </a:p>
        </p:txBody>
      </p:sp>
      <p:sp>
        <p:nvSpPr>
          <p:cNvPr id="2" name="Rectangle 1">
            <a:extLst>
              <a:ext uri="{FF2B5EF4-FFF2-40B4-BE49-F238E27FC236}">
                <a16:creationId xmlns:a16="http://schemas.microsoft.com/office/drawing/2014/main" id="{A94024C5-6814-A542-E088-52F9FC301BF0}"/>
              </a:ext>
            </a:extLst>
          </p:cNvPr>
          <p:cNvSpPr/>
          <p:nvPr/>
        </p:nvSpPr>
        <p:spPr>
          <a:xfrm>
            <a:off x="5847770" y="4820304"/>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67C81F9-52E7-42F7-9947-C33B0B7F9483}"/>
              </a:ext>
            </a:extLst>
          </p:cNvPr>
          <p:cNvSpPr txBox="1"/>
          <p:nvPr/>
        </p:nvSpPr>
        <p:spPr>
          <a:xfrm>
            <a:off x="1127362" y="3188562"/>
            <a:ext cx="1825899" cy="461665"/>
          </a:xfrm>
          <a:prstGeom prst="rect">
            <a:avLst/>
          </a:prstGeom>
          <a:noFill/>
        </p:spPr>
        <p:txBody>
          <a:bodyPr wrap="square">
            <a:spAutoFit/>
          </a:bodyPr>
          <a:lstStyle/>
          <a:p>
            <a:r>
              <a:rPr lang="en-US" sz="1200">
                <a:effectLst/>
                <a:latin typeface="Cambria" panose="02040503050406030204" pitchFamily="18" charset="0"/>
                <a:ea typeface="MS Mincho" panose="02020609040205080304" pitchFamily="49" charset="-128"/>
                <a:cs typeface="Times New Roman" panose="02020603050405020304" pitchFamily="18" charset="0"/>
              </a:rPr>
              <a:t>USGS Earthquake Hazards Program</a:t>
            </a:r>
            <a:r>
              <a:rPr lang="en-US" sz="1200">
                <a:effectLst/>
              </a:rPr>
              <a:t> </a:t>
            </a:r>
            <a:endParaRPr lang="en-US" sz="1200"/>
          </a:p>
        </p:txBody>
      </p:sp>
    </p:spTree>
    <p:extLst>
      <p:ext uri="{BB962C8B-B14F-4D97-AF65-F5344CB8AC3E}">
        <p14:creationId xmlns:p14="http://schemas.microsoft.com/office/powerpoint/2010/main" val="394693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D26851-3F75-D018-DFDF-312F67B554EE}"/>
              </a:ext>
            </a:extLst>
          </p:cNvPr>
          <p:cNvSpPr>
            <a:spLocks noGrp="1"/>
          </p:cNvSpPr>
          <p:nvPr>
            <p:ph type="sldNum" sz="quarter" idx="12"/>
          </p:nvPr>
        </p:nvSpPr>
        <p:spPr/>
        <p:txBody>
          <a:bodyPr/>
          <a:lstStyle/>
          <a:p>
            <a:fld id="{4267CD5E-26CF-4249-8540-BB1D07FD4227}" type="slidenum">
              <a:rPr lang="en-US" smtClean="0"/>
              <a:t>8</a:t>
            </a:fld>
            <a:endParaRPr lang="en-US"/>
          </a:p>
        </p:txBody>
      </p:sp>
      <p:sp>
        <p:nvSpPr>
          <p:cNvPr id="6" name="Title 1">
            <a:extLst>
              <a:ext uri="{FF2B5EF4-FFF2-40B4-BE49-F238E27FC236}">
                <a16:creationId xmlns:a16="http://schemas.microsoft.com/office/drawing/2014/main" id="{596927E8-C227-E703-6091-0894769FFEB0}"/>
              </a:ext>
            </a:extLst>
          </p:cNvPr>
          <p:cNvSpPr txBox="1">
            <a:spLocks/>
          </p:cNvSpPr>
          <p:nvPr/>
        </p:nvSpPr>
        <p:spPr>
          <a:xfrm>
            <a:off x="548344" y="114201"/>
            <a:ext cx="12154402" cy="734621"/>
          </a:xfrm>
          <a:prstGeom prst="rect">
            <a:avLst/>
          </a:prstGeom>
        </p:spPr>
        <p:txBody>
          <a:bodyPr vert="horz" lIns="91440" tIns="45720" rIns="91440" bIns="45720" rtlCol="0" anchor="t">
            <a:normAutofit/>
          </a:bodyPr>
          <a:lstStyle>
            <a:defPPr>
              <a:defRPr lang="en-US"/>
            </a:defPPr>
            <a:lvl1pPr marR="0" lvl="0" indent="0" defTabSz="914354" fontAlgn="auto">
              <a:lnSpc>
                <a:spcPct val="90000"/>
              </a:lnSpc>
              <a:spcBef>
                <a:spcPct val="0"/>
              </a:spcBef>
              <a:spcAft>
                <a:spcPts val="0"/>
              </a:spcAft>
              <a:buClrTx/>
              <a:buSzTx/>
              <a:buFontTx/>
              <a:buNone/>
              <a:tabLst/>
              <a:defRPr sz="4000" b="1" i="0">
                <a:solidFill>
                  <a:srgbClr val="7D123C"/>
                </a:solidFill>
                <a:latin typeface="Times New Roman" panose="02020603050405020304" pitchFamily="18" charset="0"/>
                <a:ea typeface="+mj-ea"/>
                <a:cs typeface="Times New Roman" panose="02020603050405020304" pitchFamily="18" charset="0"/>
              </a:defRPr>
            </a:lvl1pPr>
          </a:lstStyle>
          <a:p>
            <a:r>
              <a:rPr lang="en-US">
                <a:sym typeface="Trade Gothic LT Std"/>
              </a:rPr>
              <a:t>Dataset, </a:t>
            </a:r>
            <a:r>
              <a:rPr lang="en-US"/>
              <a:t>Algorithms and Software/Tools</a:t>
            </a:r>
          </a:p>
          <a:p>
            <a:endParaRPr lang="en-US"/>
          </a:p>
        </p:txBody>
      </p:sp>
      <p:sp>
        <p:nvSpPr>
          <p:cNvPr id="3" name="TextBox 2">
            <a:extLst>
              <a:ext uri="{FF2B5EF4-FFF2-40B4-BE49-F238E27FC236}">
                <a16:creationId xmlns:a16="http://schemas.microsoft.com/office/drawing/2014/main" id="{8EEE98F7-4849-30F7-B49E-268B78D0ACF5}"/>
              </a:ext>
            </a:extLst>
          </p:cNvPr>
          <p:cNvSpPr txBox="1"/>
          <p:nvPr/>
        </p:nvSpPr>
        <p:spPr>
          <a:xfrm>
            <a:off x="412417" y="827526"/>
            <a:ext cx="6098058" cy="369332"/>
          </a:xfrm>
          <a:prstGeom prst="rect">
            <a:avLst/>
          </a:prstGeom>
          <a:noFill/>
        </p:spPr>
        <p:txBody>
          <a:bodyPr wrap="square">
            <a:spAutoFit/>
          </a:bodyPr>
          <a:lstStyle/>
          <a:p>
            <a:pPr marL="285750" indent="-285750">
              <a:buFont typeface="Wingdings" pitchFamily="2" charset="2"/>
              <a:buChar char="q"/>
            </a:pPr>
            <a:r>
              <a:rPr lang="en-US" sz="1800">
                <a:effectLst/>
                <a:latin typeface="Cambria" panose="02040503050406030204" pitchFamily="18" charset="0"/>
                <a:ea typeface="MS Mincho" panose="02020609040205080304" pitchFamily="49" charset="-128"/>
                <a:cs typeface="Times New Roman" panose="02020603050405020304" pitchFamily="18" charset="0"/>
              </a:rPr>
              <a:t>Dataset - USGS Earthquake Hazards Program</a:t>
            </a:r>
            <a:r>
              <a:rPr lang="en-US">
                <a:effectLst/>
              </a:rPr>
              <a:t> </a:t>
            </a:r>
            <a:endParaRPr lang="en-US"/>
          </a:p>
        </p:txBody>
      </p:sp>
      <p:sp>
        <p:nvSpPr>
          <p:cNvPr id="8" name="TextBox 7">
            <a:extLst>
              <a:ext uri="{FF2B5EF4-FFF2-40B4-BE49-F238E27FC236}">
                <a16:creationId xmlns:a16="http://schemas.microsoft.com/office/drawing/2014/main" id="{D4C11F12-2FBC-54CA-2222-F1002F03F94E}"/>
              </a:ext>
            </a:extLst>
          </p:cNvPr>
          <p:cNvSpPr txBox="1"/>
          <p:nvPr/>
        </p:nvSpPr>
        <p:spPr>
          <a:xfrm>
            <a:off x="6096001" y="5897056"/>
            <a:ext cx="5716516" cy="338554"/>
          </a:xfrm>
          <a:prstGeom prst="rect">
            <a:avLst/>
          </a:prstGeom>
          <a:noFill/>
        </p:spPr>
        <p:txBody>
          <a:bodyPr wrap="square">
            <a:spAutoFit/>
          </a:bodyPr>
          <a:lstStyle/>
          <a:p>
            <a:r>
              <a:rPr lang="en-US" sz="1600">
                <a:solidFill>
                  <a:srgbClr val="002060"/>
                </a:solidFill>
                <a:latin typeface="Cambria"/>
              </a:rPr>
              <a:t>https://</a:t>
            </a:r>
            <a:r>
              <a:rPr lang="en-US" sz="1600" err="1">
                <a:solidFill>
                  <a:srgbClr val="002060"/>
                </a:solidFill>
                <a:latin typeface="Cambria"/>
              </a:rPr>
              <a:t>earthquake.usgs.gov</a:t>
            </a:r>
            <a:r>
              <a:rPr lang="en-US" sz="1600">
                <a:solidFill>
                  <a:srgbClr val="002060"/>
                </a:solidFill>
                <a:latin typeface="Cambria"/>
              </a:rPr>
              <a:t>/earthquakes/feed/v1.0/</a:t>
            </a:r>
            <a:r>
              <a:rPr lang="en-US" sz="1600" err="1">
                <a:solidFill>
                  <a:srgbClr val="002060"/>
                </a:solidFill>
                <a:latin typeface="Cambria"/>
              </a:rPr>
              <a:t>csv.php</a:t>
            </a:r>
            <a:r>
              <a:rPr lang="en-US" sz="1600">
                <a:solidFill>
                  <a:srgbClr val="002060"/>
                </a:solidFill>
                <a:latin typeface="Cambria"/>
              </a:rPr>
              <a:t> </a:t>
            </a:r>
          </a:p>
        </p:txBody>
      </p:sp>
      <p:pic>
        <p:nvPicPr>
          <p:cNvPr id="1026" name="Picture 2">
            <a:extLst>
              <a:ext uri="{FF2B5EF4-FFF2-40B4-BE49-F238E27FC236}">
                <a16:creationId xmlns:a16="http://schemas.microsoft.com/office/drawing/2014/main" id="{BCA0B475-D6EB-42DD-8BEF-6EDA10B0F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155" y="2080402"/>
            <a:ext cx="6571472" cy="3722217"/>
          </a:xfrm>
          <a:prstGeom prst="rect">
            <a:avLst/>
          </a:prstGeom>
          <a:solidFill>
            <a:schemeClr val="bg1"/>
          </a:solidFill>
          <a:ln w="22225">
            <a:solidFill>
              <a:schemeClr val="accent1"/>
            </a:solidFill>
          </a:ln>
        </p:spPr>
      </p:pic>
      <p:sp>
        <p:nvSpPr>
          <p:cNvPr id="13" name="TextBox 12">
            <a:extLst>
              <a:ext uri="{FF2B5EF4-FFF2-40B4-BE49-F238E27FC236}">
                <a16:creationId xmlns:a16="http://schemas.microsoft.com/office/drawing/2014/main" id="{601C7314-CB22-D978-8BAB-CAA88A1BC845}"/>
              </a:ext>
            </a:extLst>
          </p:cNvPr>
          <p:cNvSpPr txBox="1"/>
          <p:nvPr/>
        </p:nvSpPr>
        <p:spPr>
          <a:xfrm>
            <a:off x="472567" y="1154968"/>
            <a:ext cx="11237017" cy="830997"/>
          </a:xfrm>
          <a:prstGeom prst="rect">
            <a:avLst/>
          </a:prstGeom>
          <a:noFill/>
        </p:spPr>
        <p:txBody>
          <a:bodyPr wrap="square">
            <a:spAutoFit/>
          </a:bodyPr>
          <a:lstStyle/>
          <a:p>
            <a:pPr algn="just"/>
            <a:r>
              <a:rPr lang="en-US" sz="1600">
                <a:solidFill>
                  <a:srgbClr val="002060"/>
                </a:solidFill>
                <a:latin typeface="Cambria"/>
              </a:rPr>
              <a:t>The dataset used in this project is sourced from the USGS Earthquake Hazards Program. It includes crucial variables such as time, latitude and longitude of the earthquake epicenter, depth, magnitude, location description, and various other seismic-related attributes</a:t>
            </a:r>
            <a:r>
              <a:rPr lang="en-US" sz="1600">
                <a:effectLst/>
                <a:latin typeface="Cambria" panose="02040503050406030204" pitchFamily="18" charset="0"/>
                <a:ea typeface="MS Mincho" panose="02020609040205080304" pitchFamily="49" charset="-128"/>
                <a:cs typeface="Times New Roman" panose="02020603050405020304" pitchFamily="18" charset="0"/>
              </a:rPr>
              <a:t>. </a:t>
            </a:r>
            <a:endParaRPr lang="en-US" sz="1600"/>
          </a:p>
        </p:txBody>
      </p:sp>
      <p:sp>
        <p:nvSpPr>
          <p:cNvPr id="15" name="TextBox 14">
            <a:extLst>
              <a:ext uri="{FF2B5EF4-FFF2-40B4-BE49-F238E27FC236}">
                <a16:creationId xmlns:a16="http://schemas.microsoft.com/office/drawing/2014/main" id="{D25695EA-5650-DBD8-C1F3-891D5D262E93}"/>
              </a:ext>
            </a:extLst>
          </p:cNvPr>
          <p:cNvSpPr txBox="1"/>
          <p:nvPr/>
        </p:nvSpPr>
        <p:spPr>
          <a:xfrm>
            <a:off x="431055" y="2546050"/>
            <a:ext cx="6351372" cy="1031564"/>
          </a:xfrm>
          <a:prstGeom prst="rect">
            <a:avLst/>
          </a:prstGeom>
          <a:noFill/>
        </p:spPr>
        <p:txBody>
          <a:bodyPr wrap="square">
            <a:spAutoFit/>
          </a:bodyPr>
          <a:lstStyle/>
          <a:p>
            <a:pPr marL="285750" indent="-285750">
              <a:lnSpc>
                <a:spcPct val="115000"/>
              </a:lnSpc>
              <a:spcAft>
                <a:spcPts val="1000"/>
              </a:spcAft>
              <a:buFont typeface="Wingdings" pitchFamily="2" charset="2"/>
              <a:buChar char="q"/>
            </a:pPr>
            <a:r>
              <a:rPr lang="en-US">
                <a:latin typeface="Cambria" panose="02040503050406030204" pitchFamily="18" charset="0"/>
                <a:ea typeface="MS Mincho" panose="02020609040205080304" pitchFamily="49" charset="-128"/>
                <a:cs typeface="Times New Roman" panose="02020603050405020304" pitchFamily="18" charset="0"/>
              </a:rPr>
              <a:t>Algorithms:</a:t>
            </a:r>
          </a:p>
          <a:p>
            <a:pPr>
              <a:buNone/>
            </a:pPr>
            <a:r>
              <a:rPr lang="en-US" sz="1600">
                <a:solidFill>
                  <a:srgbClr val="002060"/>
                </a:solidFill>
                <a:latin typeface="Cambria"/>
              </a:rPr>
              <a:t>- Decision Tree Regressor</a:t>
            </a:r>
          </a:p>
          <a:p>
            <a:pPr>
              <a:buNone/>
            </a:pPr>
            <a:r>
              <a:rPr lang="en-US" sz="1600">
                <a:solidFill>
                  <a:srgbClr val="002060"/>
                </a:solidFill>
                <a:latin typeface="Cambria"/>
              </a:rPr>
              <a:t>- K-Nearest Neighbors (KNN) Regressor </a:t>
            </a:r>
          </a:p>
        </p:txBody>
      </p:sp>
      <p:sp>
        <p:nvSpPr>
          <p:cNvPr id="17" name="TextBox 16">
            <a:extLst>
              <a:ext uri="{FF2B5EF4-FFF2-40B4-BE49-F238E27FC236}">
                <a16:creationId xmlns:a16="http://schemas.microsoft.com/office/drawing/2014/main" id="{96A05AA2-2EE3-5D88-407A-19CCA87E0CB6}"/>
              </a:ext>
            </a:extLst>
          </p:cNvPr>
          <p:cNvSpPr txBox="1"/>
          <p:nvPr/>
        </p:nvSpPr>
        <p:spPr>
          <a:xfrm>
            <a:off x="379483" y="4260246"/>
            <a:ext cx="5135401" cy="1780487"/>
          </a:xfrm>
          <a:prstGeom prst="rect">
            <a:avLst/>
          </a:prstGeom>
          <a:noFill/>
        </p:spPr>
        <p:txBody>
          <a:bodyPr wrap="square">
            <a:spAutoFit/>
          </a:bodyPr>
          <a:lstStyle/>
          <a:p>
            <a:pPr marL="285750" marR="0" indent="-285750">
              <a:lnSpc>
                <a:spcPct val="115000"/>
              </a:lnSpc>
              <a:spcBef>
                <a:spcPts val="2400"/>
              </a:spcBef>
              <a:spcAft>
                <a:spcPts val="1000"/>
              </a:spcAft>
              <a:buFont typeface="Wingdings" pitchFamily="2" charset="2"/>
              <a:buChar char="q"/>
            </a:pPr>
            <a:r>
              <a:rPr lang="en-US">
                <a:latin typeface="Cambria" panose="02040503050406030204" pitchFamily="18" charset="0"/>
                <a:ea typeface="MS Mincho" panose="02020609040205080304" pitchFamily="49" charset="-128"/>
                <a:cs typeface="Times New Roman" panose="02020603050405020304" pitchFamily="18" charset="0"/>
              </a:rPr>
              <a:t>Software/Tools Used:</a:t>
            </a:r>
          </a:p>
          <a:p>
            <a:pPr marL="285750" marR="0" indent="-285750">
              <a:spcAft>
                <a:spcPts val="1000"/>
              </a:spcAft>
              <a:buFontTx/>
              <a:buChar char="-"/>
            </a:pPr>
            <a:r>
              <a:rPr lang="en-US" sz="1600" b="1">
                <a:solidFill>
                  <a:srgbClr val="002060"/>
                </a:solidFill>
                <a:latin typeface="Cambria"/>
              </a:rPr>
              <a:t>Programming Language</a:t>
            </a:r>
            <a:r>
              <a:rPr lang="en-US" sz="1600">
                <a:solidFill>
                  <a:srgbClr val="002060"/>
                </a:solidFill>
                <a:latin typeface="Cambria"/>
              </a:rPr>
              <a:t>: Python</a:t>
            </a:r>
          </a:p>
          <a:p>
            <a:pPr marL="285750" marR="0" indent="-285750">
              <a:spcAft>
                <a:spcPts val="1000"/>
              </a:spcAft>
              <a:buFontTx/>
              <a:buChar char="-"/>
            </a:pPr>
            <a:r>
              <a:rPr lang="en-US" sz="1600" b="1">
                <a:solidFill>
                  <a:srgbClr val="002060"/>
                </a:solidFill>
                <a:latin typeface="Cambria"/>
              </a:rPr>
              <a:t>Libraries</a:t>
            </a:r>
            <a:r>
              <a:rPr lang="en-US" sz="1600">
                <a:solidFill>
                  <a:srgbClr val="002060"/>
                </a:solidFill>
                <a:latin typeface="Cambria"/>
              </a:rPr>
              <a:t>: Scikit-learn, Pandas, NumPy, </a:t>
            </a:r>
            <a:br>
              <a:rPr lang="en-US" sz="1600">
                <a:solidFill>
                  <a:srgbClr val="002060"/>
                </a:solidFill>
                <a:latin typeface="Cambria"/>
              </a:rPr>
            </a:br>
            <a:r>
              <a:rPr lang="en-US" sz="1600">
                <a:solidFill>
                  <a:srgbClr val="002060"/>
                </a:solidFill>
                <a:latin typeface="Cambria"/>
              </a:rPr>
              <a:t>   Plotly Express for visualization</a:t>
            </a:r>
          </a:p>
          <a:p>
            <a:pPr marL="285750" marR="0" indent="-285750">
              <a:spcAft>
                <a:spcPts val="1000"/>
              </a:spcAft>
              <a:buFontTx/>
              <a:buChar char="-"/>
            </a:pPr>
            <a:r>
              <a:rPr lang="en-US" sz="1600" b="1">
                <a:solidFill>
                  <a:srgbClr val="002060"/>
                </a:solidFill>
                <a:latin typeface="Cambria"/>
              </a:rPr>
              <a:t>Environment</a:t>
            </a:r>
            <a:r>
              <a:rPr lang="en-US" sz="1600">
                <a:solidFill>
                  <a:srgbClr val="002060"/>
                </a:solidFill>
                <a:latin typeface="Cambria"/>
              </a:rPr>
              <a:t>: Jupyter Notebook/Google Colab </a:t>
            </a:r>
          </a:p>
        </p:txBody>
      </p:sp>
    </p:spTree>
    <p:extLst>
      <p:ext uri="{BB962C8B-B14F-4D97-AF65-F5344CB8AC3E}">
        <p14:creationId xmlns:p14="http://schemas.microsoft.com/office/powerpoint/2010/main" val="357680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0C673-568D-EB51-2001-FCB29ECF0AE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30A409-3CD0-09D1-A3FD-2033AB816A54}"/>
              </a:ext>
            </a:extLst>
          </p:cNvPr>
          <p:cNvSpPr>
            <a:spLocks noGrp="1"/>
          </p:cNvSpPr>
          <p:nvPr>
            <p:ph type="sldNum" sz="quarter" idx="12"/>
          </p:nvPr>
        </p:nvSpPr>
        <p:spPr/>
        <p:txBody>
          <a:bodyPr/>
          <a:lstStyle/>
          <a:p>
            <a:fld id="{4267CD5E-26CF-4249-8540-BB1D07FD4227}"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6715C2D7-3FEE-A623-5C67-66BE062AFE64}"/>
              </a:ext>
            </a:extLst>
          </p:cNvPr>
          <p:cNvSpPr txBox="1">
            <a:spLocks/>
          </p:cNvSpPr>
          <p:nvPr/>
        </p:nvSpPr>
        <p:spPr>
          <a:xfrm>
            <a:off x="548344" y="418985"/>
            <a:ext cx="11004696" cy="734621"/>
          </a:xfrm>
          <a:prstGeom prst="rect">
            <a:avLst/>
          </a:prstGeom>
        </p:spPr>
        <p:txBody>
          <a:bodyPr vert="horz" lIns="91440" tIns="45720" rIns="91440" bIns="45720" rtlCol="0" anchor="t">
            <a:normAutofit/>
          </a:bodyPr>
          <a:lstStyle>
            <a:defPPr>
              <a:defRPr lang="en-US"/>
            </a:defPPr>
            <a:lvl1pPr marR="0" lvl="0" indent="0" defTabSz="914354" fontAlgn="auto">
              <a:lnSpc>
                <a:spcPct val="90000"/>
              </a:lnSpc>
              <a:spcBef>
                <a:spcPct val="0"/>
              </a:spcBef>
              <a:spcAft>
                <a:spcPts val="0"/>
              </a:spcAft>
              <a:buClrTx/>
              <a:buSzTx/>
              <a:buFontTx/>
              <a:buNone/>
              <a:tabLst/>
              <a:defRPr sz="4000" b="1" i="0">
                <a:solidFill>
                  <a:srgbClr val="7D123C"/>
                </a:solidFill>
                <a:latin typeface="Times New Roman" panose="02020603050405020304" pitchFamily="18" charset="0"/>
                <a:ea typeface="+mj-ea"/>
                <a:cs typeface="Times New Roman" panose="02020603050405020304" pitchFamily="18" charset="0"/>
              </a:defRPr>
            </a:lvl1pPr>
          </a:lstStyle>
          <a:p>
            <a:pPr algn="ctr"/>
            <a:r>
              <a:rPr lang="en-US" sz="2400"/>
              <a:t>Data Understanding</a:t>
            </a:r>
          </a:p>
        </p:txBody>
      </p:sp>
      <p:sp>
        <p:nvSpPr>
          <p:cNvPr id="3" name="TextBox 2">
            <a:extLst>
              <a:ext uri="{FF2B5EF4-FFF2-40B4-BE49-F238E27FC236}">
                <a16:creationId xmlns:a16="http://schemas.microsoft.com/office/drawing/2014/main" id="{42CE53C3-C318-26E2-21E1-94BAC89BC1BE}"/>
              </a:ext>
            </a:extLst>
          </p:cNvPr>
          <p:cNvSpPr txBox="1"/>
          <p:nvPr/>
        </p:nvSpPr>
        <p:spPr>
          <a:xfrm>
            <a:off x="4156517" y="2136768"/>
            <a:ext cx="7396523" cy="892552"/>
          </a:xfrm>
          <a:prstGeom prst="rect">
            <a:avLst/>
          </a:prstGeom>
          <a:noFill/>
        </p:spPr>
        <p:txBody>
          <a:bodyPr wrap="square">
            <a:spAutoFit/>
          </a:bodyPr>
          <a:lstStyle/>
          <a:p>
            <a:pPr marL="285750" indent="-285750">
              <a:buFont typeface="Wingdings" pitchFamily="2" charset="2"/>
              <a:buChar char="q"/>
            </a:pPr>
            <a:r>
              <a:rPr lang="en-US" b="1">
                <a:latin typeface="Times New Roman" panose="02020603050405020304" pitchFamily="18" charset="0"/>
                <a:cs typeface="Times New Roman" panose="02020603050405020304" pitchFamily="18" charset="0"/>
              </a:rPr>
              <a:t>Source:</a:t>
            </a:r>
            <a:r>
              <a:rPr lang="en-US">
                <a:latin typeface="Times New Roman" panose="02020603050405020304" pitchFamily="18" charset="0"/>
                <a:cs typeface="Times New Roman" panose="02020603050405020304" pitchFamily="18" charset="0"/>
              </a:rPr>
              <a:t> USGS Earthquake Hazards Program</a:t>
            </a:r>
          </a:p>
          <a:p>
            <a:r>
              <a:rPr lang="en-US" sz="1600">
                <a:latin typeface="Times New Roman" panose="02020603050405020304" pitchFamily="18" charset="0"/>
                <a:cs typeface="Times New Roman" panose="02020603050405020304" pitchFamily="18" charset="0"/>
              </a:rPr>
              <a:t>           </a:t>
            </a:r>
          </a:p>
          <a:p>
            <a:r>
              <a:rPr lang="en-US" sz="1600"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Link: </a:t>
            </a:r>
            <a:r>
              <a:rPr lang="en-US">
                <a:solidFill>
                  <a:srgbClr val="002060"/>
                </a:solidFill>
                <a:latin typeface="Times New Roman" panose="02020603050405020304" pitchFamily="18" charset="0"/>
                <a:cs typeface="Times New Roman" panose="02020603050405020304" pitchFamily="18" charset="0"/>
              </a:rPr>
              <a:t>https://</a:t>
            </a:r>
            <a:r>
              <a:rPr lang="en-US" err="1">
                <a:solidFill>
                  <a:srgbClr val="002060"/>
                </a:solidFill>
                <a:latin typeface="Times New Roman" panose="02020603050405020304" pitchFamily="18" charset="0"/>
                <a:cs typeface="Times New Roman" panose="02020603050405020304" pitchFamily="18" charset="0"/>
              </a:rPr>
              <a:t>earthquake.usgs.gov</a:t>
            </a:r>
            <a:r>
              <a:rPr lang="en-US">
                <a:solidFill>
                  <a:srgbClr val="002060"/>
                </a:solidFill>
                <a:latin typeface="Times New Roman" panose="02020603050405020304" pitchFamily="18" charset="0"/>
                <a:cs typeface="Times New Roman" panose="02020603050405020304" pitchFamily="18" charset="0"/>
              </a:rPr>
              <a:t>/earthquakes/feed/v1.0/</a:t>
            </a:r>
            <a:r>
              <a:rPr lang="en-US" err="1">
                <a:solidFill>
                  <a:srgbClr val="002060"/>
                </a:solidFill>
                <a:latin typeface="Times New Roman" panose="02020603050405020304" pitchFamily="18" charset="0"/>
                <a:cs typeface="Times New Roman" panose="02020603050405020304" pitchFamily="18" charset="0"/>
              </a:rPr>
              <a:t>csv.php</a:t>
            </a:r>
            <a:r>
              <a:rPr lang="en-US">
                <a:solidFill>
                  <a:srgbClr val="002060"/>
                </a:solidFill>
                <a:latin typeface="Times New Roman" panose="02020603050405020304" pitchFamily="18" charset="0"/>
                <a:cs typeface="Times New Roman" panose="02020603050405020304" pitchFamily="18" charset="0"/>
              </a:rPr>
              <a:t> </a:t>
            </a:r>
            <a:endParaRPr lang="en-US" sz="1600">
              <a:solidFill>
                <a:srgbClr val="00206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D272C57-4173-01D5-623B-D04F7621A0CD}"/>
              </a:ext>
            </a:extLst>
          </p:cNvPr>
          <p:cNvSpPr txBox="1"/>
          <p:nvPr/>
        </p:nvSpPr>
        <p:spPr>
          <a:xfrm>
            <a:off x="4156517" y="3429000"/>
            <a:ext cx="7396523" cy="2031325"/>
          </a:xfrm>
          <a:prstGeom prst="rect">
            <a:avLst/>
          </a:prstGeom>
          <a:noFill/>
        </p:spPr>
        <p:txBody>
          <a:bodyPr wrap="square">
            <a:spAutoFit/>
          </a:bodyPr>
          <a:lstStyle/>
          <a:p>
            <a:pPr marL="285750" indent="-285750">
              <a:buFont typeface="Wingdings" pitchFamily="2" charset="2"/>
              <a:buChar char="q"/>
            </a:pPr>
            <a:r>
              <a:rPr lang="en-US" b="1">
                <a:latin typeface="Times New Roman" panose="02020603050405020304" pitchFamily="18" charset="0"/>
                <a:cs typeface="Times New Roman" panose="02020603050405020304" pitchFamily="18" charset="0"/>
              </a:rPr>
              <a:t>Key Features</a:t>
            </a:r>
            <a:r>
              <a:rPr lang="en-US">
                <a:latin typeface="Times New Roman" panose="02020603050405020304" pitchFamily="18" charset="0"/>
                <a:cs typeface="Times New Roman" panose="02020603050405020304" pitchFamily="18" charset="0"/>
              </a:rPr>
              <a:t>:</a:t>
            </a:r>
          </a:p>
          <a:p>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Temporal</a:t>
            </a:r>
            <a:r>
              <a:rPr lang="en-US">
                <a:latin typeface="Times New Roman" panose="02020603050405020304" pitchFamily="18" charset="0"/>
                <a:cs typeface="Times New Roman" panose="02020603050405020304" pitchFamily="18" charset="0"/>
              </a:rPr>
              <a:t>: Time, Updated</a:t>
            </a: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Geographical</a:t>
            </a:r>
            <a:r>
              <a:rPr lang="en-US">
                <a:latin typeface="Times New Roman" panose="02020603050405020304" pitchFamily="18" charset="0"/>
                <a:cs typeface="Times New Roman" panose="02020603050405020304" pitchFamily="18" charset="0"/>
              </a:rPr>
              <a:t>: Latitude, Longitude, Place</a:t>
            </a: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Seismic Properties</a:t>
            </a:r>
            <a:r>
              <a:rPr lang="en-US">
                <a:latin typeface="Times New Roman" panose="02020603050405020304" pitchFamily="18" charset="0"/>
                <a:cs typeface="Times New Roman" panose="02020603050405020304" pitchFamily="18" charset="0"/>
              </a:rPr>
              <a:t>: Depth, Magnitude, MagType, RMS, Dmin, Gap</a:t>
            </a: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Quality Metrics</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HorizontalError</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DepthError</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MagError</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Meta</a:t>
            </a:r>
            <a:r>
              <a:rPr lang="en-US">
                <a:latin typeface="Times New Roman" panose="02020603050405020304" pitchFamily="18" charset="0"/>
                <a:cs typeface="Times New Roman" panose="02020603050405020304" pitchFamily="18" charset="0"/>
              </a:rPr>
              <a:t>: ID, Type, Status, </a:t>
            </a:r>
            <a:r>
              <a:rPr lang="en-US" err="1">
                <a:latin typeface="Times New Roman" panose="02020603050405020304" pitchFamily="18" charset="0"/>
                <a:cs typeface="Times New Roman" panose="02020603050405020304" pitchFamily="18" charset="0"/>
              </a:rPr>
              <a:t>MagNst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LocationSource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MagSource</a:t>
            </a:r>
            <a:endParaRPr lang="en-US">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771B42F1-645A-C77D-E277-9F80BD5AC1A5}"/>
              </a:ext>
            </a:extLst>
          </p:cNvPr>
          <p:cNvGraphicFramePr>
            <a:graphicFrameLocks noGrp="1"/>
          </p:cNvGraphicFramePr>
          <p:nvPr>
            <p:extLst>
              <p:ext uri="{D42A27DB-BD31-4B8C-83A1-F6EECF244321}">
                <p14:modId xmlns:p14="http://schemas.microsoft.com/office/powerpoint/2010/main" val="795893080"/>
              </p:ext>
            </p:extLst>
          </p:nvPr>
        </p:nvGraphicFramePr>
        <p:xfrm>
          <a:off x="638960" y="1122221"/>
          <a:ext cx="3315202" cy="4923606"/>
        </p:xfrm>
        <a:graphic>
          <a:graphicData uri="http://schemas.openxmlformats.org/drawingml/2006/table">
            <a:tbl>
              <a:tblPr firstRow="1" bandRow="1">
                <a:tableStyleId>{5C22544A-7EE6-4342-B048-85BDC9FD1C3A}</a:tableStyleId>
              </a:tblPr>
              <a:tblGrid>
                <a:gridCol w="1500203">
                  <a:extLst>
                    <a:ext uri="{9D8B030D-6E8A-4147-A177-3AD203B41FA5}">
                      <a16:colId xmlns:a16="http://schemas.microsoft.com/office/drawing/2014/main" val="1730810856"/>
                    </a:ext>
                  </a:extLst>
                </a:gridCol>
                <a:gridCol w="1814999">
                  <a:extLst>
                    <a:ext uri="{9D8B030D-6E8A-4147-A177-3AD203B41FA5}">
                      <a16:colId xmlns:a16="http://schemas.microsoft.com/office/drawing/2014/main" val="1537627731"/>
                    </a:ext>
                  </a:extLst>
                </a:gridCol>
              </a:tblGrid>
              <a:tr h="361716">
                <a:tc gridSpan="2">
                  <a:txBody>
                    <a:bodyPr/>
                    <a:lstStyle/>
                    <a:p>
                      <a:pPr algn="ctr"/>
                      <a:r>
                        <a:rPr lang="en-US">
                          <a:latin typeface="Times New Roman" panose="02020603050405020304" pitchFamily="18" charset="0"/>
                          <a:cs typeface="Times New Roman" panose="02020603050405020304" pitchFamily="18" charset="0"/>
                        </a:rPr>
                        <a:t>Features/Fields</a:t>
                      </a:r>
                    </a:p>
                  </a:txBody>
                  <a:tcPr/>
                </a:tc>
                <a:tc hMerge="1">
                  <a:txBody>
                    <a:bodyPr/>
                    <a:lstStyle/>
                    <a:p>
                      <a:endParaRPr lang="en-US"/>
                    </a:p>
                  </a:txBody>
                  <a:tcPr/>
                </a:tc>
                <a:extLst>
                  <a:ext uri="{0D108BD9-81ED-4DB2-BD59-A6C34878D82A}">
                    <a16:rowId xmlns:a16="http://schemas.microsoft.com/office/drawing/2014/main" val="749999156"/>
                  </a:ext>
                </a:extLst>
              </a:tr>
              <a:tr h="361716">
                <a:tc>
                  <a:txBody>
                    <a:bodyPr/>
                    <a:lstStyle/>
                    <a:p>
                      <a:r>
                        <a:rPr lang="en-US">
                          <a:latin typeface="Times New Roman" panose="02020603050405020304" pitchFamily="18" charset="0"/>
                          <a:cs typeface="Times New Roman" panose="02020603050405020304" pitchFamily="18" charset="0"/>
                        </a:rPr>
                        <a:t>time</a:t>
                      </a:r>
                    </a:p>
                  </a:txBody>
                  <a:tcPr/>
                </a:tc>
                <a:tc>
                  <a:txBody>
                    <a:bodyPr/>
                    <a:lstStyle/>
                    <a:p>
                      <a:r>
                        <a:rPr lang="en-US">
                          <a:latin typeface="Times New Roman" panose="02020603050405020304" pitchFamily="18" charset="0"/>
                          <a:cs typeface="Times New Roman" panose="02020603050405020304" pitchFamily="18" charset="0"/>
                        </a:rPr>
                        <a:t>rms</a:t>
                      </a:r>
                    </a:p>
                  </a:txBody>
                  <a:tcPr/>
                </a:tc>
                <a:extLst>
                  <a:ext uri="{0D108BD9-81ED-4DB2-BD59-A6C34878D82A}">
                    <a16:rowId xmlns:a16="http://schemas.microsoft.com/office/drawing/2014/main" val="3730641587"/>
                  </a:ext>
                </a:extLst>
              </a:tr>
              <a:tr h="361716">
                <a:tc>
                  <a:txBody>
                    <a:bodyPr/>
                    <a:lstStyle/>
                    <a:p>
                      <a:r>
                        <a:rPr lang="en-US">
                          <a:latin typeface="Times New Roman" panose="02020603050405020304" pitchFamily="18" charset="0"/>
                          <a:cs typeface="Times New Roman" panose="02020603050405020304" pitchFamily="18" charset="0"/>
                        </a:rPr>
                        <a:t>latitude</a:t>
                      </a:r>
                    </a:p>
                  </a:txBody>
                  <a:tcPr/>
                </a:tc>
                <a:tc>
                  <a:txBody>
                    <a:bodyPr/>
                    <a:lstStyle/>
                    <a:p>
                      <a:r>
                        <a:rPr lang="en-US">
                          <a:latin typeface="Times New Roman" panose="02020603050405020304" pitchFamily="18" charset="0"/>
                          <a:cs typeface="Times New Roman" panose="02020603050405020304" pitchFamily="18" charset="0"/>
                        </a:rPr>
                        <a:t>net</a:t>
                      </a:r>
                    </a:p>
                  </a:txBody>
                  <a:tcPr/>
                </a:tc>
                <a:extLst>
                  <a:ext uri="{0D108BD9-81ED-4DB2-BD59-A6C34878D82A}">
                    <a16:rowId xmlns:a16="http://schemas.microsoft.com/office/drawing/2014/main" val="2728865336"/>
                  </a:ext>
                </a:extLst>
              </a:tr>
              <a:tr h="361716">
                <a:tc>
                  <a:txBody>
                    <a:bodyPr/>
                    <a:lstStyle/>
                    <a:p>
                      <a:r>
                        <a:rPr lang="en-US">
                          <a:latin typeface="Times New Roman" panose="02020603050405020304" pitchFamily="18" charset="0"/>
                          <a:cs typeface="Times New Roman" panose="02020603050405020304" pitchFamily="18" charset="0"/>
                        </a:rPr>
                        <a:t>longitude</a:t>
                      </a:r>
                    </a:p>
                  </a:txBody>
                  <a:tcPr/>
                </a:tc>
                <a:tc>
                  <a:txBody>
                    <a:bodyPr/>
                    <a:lstStyle/>
                    <a:p>
                      <a:r>
                        <a:rPr lang="en-US">
                          <a:latin typeface="Times New Roman" panose="02020603050405020304" pitchFamily="18" charset="0"/>
                          <a:cs typeface="Times New Roman" panose="02020603050405020304" pitchFamily="18" charset="0"/>
                        </a:rPr>
                        <a:t>id</a:t>
                      </a:r>
                    </a:p>
                  </a:txBody>
                  <a:tcPr/>
                </a:tc>
                <a:extLst>
                  <a:ext uri="{0D108BD9-81ED-4DB2-BD59-A6C34878D82A}">
                    <a16:rowId xmlns:a16="http://schemas.microsoft.com/office/drawing/2014/main" val="3948618350"/>
                  </a:ext>
                </a:extLst>
              </a:tr>
              <a:tr h="361716">
                <a:tc>
                  <a:txBody>
                    <a:bodyPr/>
                    <a:lstStyle/>
                    <a:p>
                      <a:r>
                        <a:rPr lang="en-US">
                          <a:latin typeface="Times New Roman" panose="02020603050405020304" pitchFamily="18" charset="0"/>
                          <a:cs typeface="Times New Roman" panose="02020603050405020304" pitchFamily="18" charset="0"/>
                        </a:rPr>
                        <a:t>depth</a:t>
                      </a:r>
                    </a:p>
                  </a:txBody>
                  <a:tcPr/>
                </a:tc>
                <a:tc>
                  <a:txBody>
                    <a:bodyPr/>
                    <a:lstStyle/>
                    <a:p>
                      <a:r>
                        <a:rPr lang="en-US">
                          <a:latin typeface="Times New Roman" panose="02020603050405020304" pitchFamily="18" charset="0"/>
                          <a:cs typeface="Times New Roman" panose="02020603050405020304" pitchFamily="18" charset="0"/>
                        </a:rPr>
                        <a:t>updated</a:t>
                      </a:r>
                    </a:p>
                  </a:txBody>
                  <a:tcPr/>
                </a:tc>
                <a:extLst>
                  <a:ext uri="{0D108BD9-81ED-4DB2-BD59-A6C34878D82A}">
                    <a16:rowId xmlns:a16="http://schemas.microsoft.com/office/drawing/2014/main" val="1478549608"/>
                  </a:ext>
                </a:extLst>
              </a:tr>
              <a:tr h="361716">
                <a:tc>
                  <a:txBody>
                    <a:bodyPr/>
                    <a:lstStyle/>
                    <a:p>
                      <a:r>
                        <a:rPr lang="en-US">
                          <a:latin typeface="Times New Roman" panose="02020603050405020304" pitchFamily="18" charset="0"/>
                          <a:cs typeface="Times New Roman" panose="02020603050405020304" pitchFamily="18" charset="0"/>
                        </a:rPr>
                        <a:t>mag</a:t>
                      </a:r>
                    </a:p>
                  </a:txBody>
                  <a:tcPr/>
                </a:tc>
                <a:tc>
                  <a:txBody>
                    <a:bodyPr/>
                    <a:lstStyle/>
                    <a:p>
                      <a:r>
                        <a:rPr lang="en-US">
                          <a:latin typeface="Times New Roman" panose="02020603050405020304" pitchFamily="18" charset="0"/>
                          <a:cs typeface="Times New Roman" panose="02020603050405020304" pitchFamily="18" charset="0"/>
                        </a:rPr>
                        <a:t>place</a:t>
                      </a:r>
                    </a:p>
                  </a:txBody>
                  <a:tcPr/>
                </a:tc>
                <a:extLst>
                  <a:ext uri="{0D108BD9-81ED-4DB2-BD59-A6C34878D82A}">
                    <a16:rowId xmlns:a16="http://schemas.microsoft.com/office/drawing/2014/main" val="922860482"/>
                  </a:ext>
                </a:extLst>
              </a:tr>
              <a:tr h="361716">
                <a:tc>
                  <a:txBody>
                    <a:bodyPr/>
                    <a:lstStyle/>
                    <a:p>
                      <a:r>
                        <a:rPr lang="en-US" err="1">
                          <a:latin typeface="Times New Roman" panose="02020603050405020304" pitchFamily="18" charset="0"/>
                          <a:cs typeface="Times New Roman" panose="02020603050405020304" pitchFamily="18" charset="0"/>
                        </a:rPr>
                        <a:t>magType</a:t>
                      </a:r>
                      <a:endParaRPr lang="en-US">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type</a:t>
                      </a:r>
                    </a:p>
                  </a:txBody>
                  <a:tcPr/>
                </a:tc>
                <a:extLst>
                  <a:ext uri="{0D108BD9-81ED-4DB2-BD59-A6C34878D82A}">
                    <a16:rowId xmlns:a16="http://schemas.microsoft.com/office/drawing/2014/main" val="3416860148"/>
                  </a:ext>
                </a:extLst>
              </a:tr>
              <a:tr h="633003">
                <a:tc>
                  <a:txBody>
                    <a:bodyPr/>
                    <a:lstStyle/>
                    <a:p>
                      <a:r>
                        <a:rPr lang="en-US" err="1">
                          <a:latin typeface="Times New Roman" panose="02020603050405020304" pitchFamily="18" charset="0"/>
                          <a:cs typeface="Times New Roman" panose="02020603050405020304" pitchFamily="18" charset="0"/>
                        </a:rPr>
                        <a:t>nst</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locationSource</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7048497"/>
                  </a:ext>
                </a:extLst>
              </a:tr>
              <a:tr h="361716">
                <a:tc>
                  <a:txBody>
                    <a:bodyPr/>
                    <a:lstStyle/>
                    <a:p>
                      <a:r>
                        <a:rPr lang="en-US">
                          <a:latin typeface="Times New Roman" panose="02020603050405020304" pitchFamily="18" charset="0"/>
                          <a:cs typeface="Times New Roman" panose="02020603050405020304" pitchFamily="18" charset="0"/>
                        </a:rPr>
                        <a:t>gap</a:t>
                      </a:r>
                    </a:p>
                  </a:txBody>
                  <a:tcPr/>
                </a:tc>
                <a:tc>
                  <a:txBody>
                    <a:bodyPr/>
                    <a:lstStyle/>
                    <a:p>
                      <a:r>
                        <a:rPr lang="en-US" err="1">
                          <a:latin typeface="Times New Roman" panose="02020603050405020304" pitchFamily="18" charset="0"/>
                          <a:cs typeface="Times New Roman" panose="02020603050405020304" pitchFamily="18" charset="0"/>
                        </a:rPr>
                        <a:t>magSource</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221633"/>
                  </a:ext>
                </a:extLst>
              </a:tr>
              <a:tr h="633003">
                <a:tc>
                  <a:txBody>
                    <a:bodyPr/>
                    <a:lstStyle/>
                    <a:p>
                      <a:r>
                        <a:rPr lang="en-US" err="1">
                          <a:latin typeface="Times New Roman" panose="02020603050405020304" pitchFamily="18" charset="0"/>
                          <a:cs typeface="Times New Roman" panose="02020603050405020304" pitchFamily="18" charset="0"/>
                        </a:rPr>
                        <a:t>dmin</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horizontalError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3593686"/>
                  </a:ext>
                </a:extLst>
              </a:tr>
              <a:tr h="361716">
                <a:tc>
                  <a:txBody>
                    <a:bodyPr/>
                    <a:lstStyle/>
                    <a:p>
                      <a:r>
                        <a:rPr lang="en-US" err="1">
                          <a:latin typeface="Times New Roman" panose="02020603050405020304" pitchFamily="18" charset="0"/>
                          <a:cs typeface="Times New Roman" panose="02020603050405020304" pitchFamily="18" charset="0"/>
                        </a:rPr>
                        <a:t>magnNst</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depthError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280080"/>
                  </a:ext>
                </a:extLst>
              </a:tr>
              <a:tr h="361716">
                <a:tc>
                  <a:txBody>
                    <a:bodyPr/>
                    <a:lstStyle/>
                    <a:p>
                      <a:r>
                        <a:rPr lang="en-US">
                          <a:latin typeface="Times New Roman" panose="02020603050405020304" pitchFamily="18" charset="0"/>
                          <a:cs typeface="Times New Roman" panose="02020603050405020304" pitchFamily="18" charset="0"/>
                        </a:rPr>
                        <a:t>status</a:t>
                      </a:r>
                    </a:p>
                  </a:txBody>
                  <a:tcPr/>
                </a:tc>
                <a:tc>
                  <a:txBody>
                    <a:bodyPr/>
                    <a:lstStyle/>
                    <a:p>
                      <a:r>
                        <a:rPr lang="en-US" err="1">
                          <a:latin typeface="Times New Roman" panose="02020603050405020304" pitchFamily="18" charset="0"/>
                          <a:cs typeface="Times New Roman" panose="02020603050405020304" pitchFamily="18" charset="0"/>
                        </a:rPr>
                        <a:t>magError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537895"/>
                  </a:ext>
                </a:extLst>
              </a:tr>
            </a:tbl>
          </a:graphicData>
        </a:graphic>
      </p:graphicFrame>
    </p:spTree>
    <p:extLst>
      <p:ext uri="{BB962C8B-B14F-4D97-AF65-F5344CB8AC3E}">
        <p14:creationId xmlns:p14="http://schemas.microsoft.com/office/powerpoint/2010/main" val="3747921148"/>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ppt/theme/themeOverride2.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ppt/theme/themeOverride3.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ppt/theme/themeOverride4.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ppt/theme/themeOverride5.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ppt/theme/themeOverride6.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ppt/theme/themeOverride7.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2" ma:contentTypeDescription="Create a new document." ma:contentTypeScope="" ma:versionID="51468041dbc5bc1cc882fb2f6bb11cac">
  <xsd:schema xmlns:xsd="http://www.w3.org/2001/XMLSchema" xmlns:xs="http://www.w3.org/2001/XMLSchema" xmlns:p="http://schemas.microsoft.com/office/2006/metadata/properties" xmlns:ns3="2fcbf0f5-e064-4873-b1a9-47e79535b686" targetNamespace="http://schemas.microsoft.com/office/2006/metadata/properties" ma:root="true" ma:fieldsID="e16e4ff0ad3bf39b29a0bf1e876e8d24" ns3:_="">
    <xsd:import namespace="2fcbf0f5-e064-4873-b1a9-47e79535b6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EB5C6A-A51B-4BA4-92A7-3CF4E5A6C019}">
  <ds:schemaRefs>
    <ds:schemaRef ds:uri="http://schemas.microsoft.com/sharepoint/v3/contenttype/forms"/>
  </ds:schemaRefs>
</ds:datastoreItem>
</file>

<file path=customXml/itemProps2.xml><?xml version="1.0" encoding="utf-8"?>
<ds:datastoreItem xmlns:ds="http://schemas.openxmlformats.org/officeDocument/2006/customXml" ds:itemID="{55E88F59-CE43-47C7-BE9A-FD312497268A}">
  <ds:schemaRefs>
    <ds:schemaRef ds:uri="http://schemas.openxmlformats.org/package/2006/metadata/core-properties"/>
    <ds:schemaRef ds:uri="http://purl.org/dc/terms/"/>
    <ds:schemaRef ds:uri="http://purl.org/dc/elements/1.1/"/>
    <ds:schemaRef ds:uri="http://schemas.microsoft.com/office/2006/documentManagement/types"/>
    <ds:schemaRef ds:uri="http://purl.org/dc/dcmitype/"/>
    <ds:schemaRef ds:uri="2fcbf0f5-e064-4873-b1a9-47e79535b686"/>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FE3C878-061A-4C94-AC8B-6B91D5F4608B}">
  <ds:schemaRefs>
    <ds:schemaRef ds:uri="2fcbf0f5-e064-4873-b1a9-47e79535b6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3130</Words>
  <Application>Microsoft Macintosh PowerPoint</Application>
  <PresentationFormat>Widescreen</PresentationFormat>
  <Paragraphs>345</Paragraphs>
  <Slides>37</Slides>
  <Notes>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MS Mincho</vt:lpstr>
      <vt:lpstr>Arial</vt:lpstr>
      <vt:lpstr>Calibri</vt:lpstr>
      <vt:lpstr>Cambria</vt:lpstr>
      <vt:lpstr>IBM Plex Sans</vt:lpstr>
      <vt:lpstr>IBM Plex Sans Light</vt:lpstr>
      <vt:lpstr>IBM Plex Sans SemiBold</vt:lpstr>
      <vt:lpstr>Saira Condensed Condensed Light</vt:lpstr>
      <vt:lpstr>Saira Condensed Condensed SemiBold</vt:lpstr>
      <vt:lpstr>System Font Regular</vt:lpstr>
      <vt:lpstr>Times New Roman</vt:lpstr>
      <vt:lpstr>Trade Gothic LT Std</vt:lpstr>
      <vt:lpstr>Wingdings</vt:lpstr>
      <vt:lpstr>Office Theme</vt:lpstr>
      <vt:lpstr>Earthquake Prediction Analysis  </vt:lpstr>
      <vt:lpstr>Team Members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&amp; Pre-Processing</vt:lpstr>
      <vt:lpstr>PowerPoint Presentation</vt:lpstr>
      <vt:lpstr>Data Cleaning &amp;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Komal Wavhal</cp:lastModifiedBy>
  <cp:revision>1</cp:revision>
  <dcterms:created xsi:type="dcterms:W3CDTF">2022-06-10T19:28:06Z</dcterms:created>
  <dcterms:modified xsi:type="dcterms:W3CDTF">2025-05-23T19:54:22Z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y fmtid="{D5CDD505-2E9C-101B-9397-08002B2CF9AE}" pid="3" name="MSIP_Label_a73fd474-4f3c-44ed-88fb-5cc4bd2471bf_Enabled">
    <vt:lpwstr>true</vt:lpwstr>
  </property>
  <property fmtid="{D5CDD505-2E9C-101B-9397-08002B2CF9AE}" pid="4" name="MSIP_Label_a73fd474-4f3c-44ed-88fb-5cc4bd2471bf_SetDate">
    <vt:lpwstr>2023-09-11T14:25:29Z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2b247f71-13b3-467d-9701-7068ec931c57</vt:lpwstr>
  </property>
  <property fmtid="{D5CDD505-2E9C-101B-9397-08002B2CF9AE}" pid="9" name="MSIP_Label_a73fd474-4f3c-44ed-88fb-5cc4bd2471bf_ContentBits">
    <vt:lpwstr>0</vt:lpwstr>
  </property>
</Properties>
</file>